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251"/>
  </p:notesMasterIdLst>
  <p:sldIdLst>
    <p:sldId id="448" r:id="rId2"/>
    <p:sldId id="464" r:id="rId3"/>
    <p:sldId id="465" r:id="rId4"/>
    <p:sldId id="488" r:id="rId5"/>
    <p:sldId id="489" r:id="rId6"/>
    <p:sldId id="466" r:id="rId7"/>
    <p:sldId id="467" r:id="rId8"/>
    <p:sldId id="468" r:id="rId9"/>
    <p:sldId id="469" r:id="rId10"/>
    <p:sldId id="411" r:id="rId11"/>
    <p:sldId id="470" r:id="rId12"/>
    <p:sldId id="471" r:id="rId13"/>
    <p:sldId id="472" r:id="rId14"/>
    <p:sldId id="473" r:id="rId15"/>
    <p:sldId id="416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289" r:id="rId31"/>
    <p:sldId id="38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1" r:id="rId42"/>
    <p:sldId id="302" r:id="rId43"/>
    <p:sldId id="303" r:id="rId44"/>
    <p:sldId id="304" r:id="rId45"/>
    <p:sldId id="306" r:id="rId46"/>
    <p:sldId id="307" r:id="rId47"/>
    <p:sldId id="309" r:id="rId48"/>
    <p:sldId id="310" r:id="rId49"/>
    <p:sldId id="311" r:id="rId50"/>
    <p:sldId id="317" r:id="rId51"/>
    <p:sldId id="318" r:id="rId52"/>
    <p:sldId id="319" r:id="rId53"/>
    <p:sldId id="320" r:id="rId54"/>
    <p:sldId id="322" r:id="rId55"/>
    <p:sldId id="323" r:id="rId56"/>
    <p:sldId id="325" r:id="rId57"/>
    <p:sldId id="326" r:id="rId58"/>
    <p:sldId id="491" r:id="rId59"/>
    <p:sldId id="328" r:id="rId60"/>
    <p:sldId id="329" r:id="rId61"/>
    <p:sldId id="331" r:id="rId62"/>
    <p:sldId id="492" r:id="rId63"/>
    <p:sldId id="333" r:id="rId64"/>
    <p:sldId id="493" r:id="rId65"/>
    <p:sldId id="494" r:id="rId66"/>
    <p:sldId id="495" r:id="rId67"/>
    <p:sldId id="496" r:id="rId68"/>
    <p:sldId id="497" r:id="rId69"/>
    <p:sldId id="498" r:id="rId70"/>
    <p:sldId id="499" r:id="rId71"/>
    <p:sldId id="500" r:id="rId72"/>
    <p:sldId id="501" r:id="rId73"/>
    <p:sldId id="502" r:id="rId74"/>
    <p:sldId id="503" r:id="rId75"/>
    <p:sldId id="273" r:id="rId76"/>
    <p:sldId id="260" r:id="rId77"/>
    <p:sldId id="504" r:id="rId78"/>
    <p:sldId id="264" r:id="rId79"/>
    <p:sldId id="265" r:id="rId80"/>
    <p:sldId id="266" r:id="rId81"/>
    <p:sldId id="267" r:id="rId82"/>
    <p:sldId id="268" r:id="rId83"/>
    <p:sldId id="269" r:id="rId84"/>
    <p:sldId id="270" r:id="rId85"/>
    <p:sldId id="271" r:id="rId86"/>
    <p:sldId id="272" r:id="rId87"/>
    <p:sldId id="274" r:id="rId88"/>
    <p:sldId id="275" r:id="rId89"/>
    <p:sldId id="277" r:id="rId90"/>
    <p:sldId id="278" r:id="rId91"/>
    <p:sldId id="279" r:id="rId92"/>
    <p:sldId id="280" r:id="rId93"/>
    <p:sldId id="281" r:id="rId94"/>
    <p:sldId id="282" r:id="rId95"/>
    <p:sldId id="283" r:id="rId96"/>
    <p:sldId id="284" r:id="rId97"/>
    <p:sldId id="285" r:id="rId98"/>
    <p:sldId id="286" r:id="rId99"/>
    <p:sldId id="287" r:id="rId100"/>
    <p:sldId id="288" r:id="rId101"/>
    <p:sldId id="505" r:id="rId102"/>
    <p:sldId id="290" r:id="rId103"/>
    <p:sldId id="506" r:id="rId104"/>
    <p:sldId id="507" r:id="rId105"/>
    <p:sldId id="508" r:id="rId106"/>
    <p:sldId id="509" r:id="rId107"/>
    <p:sldId id="510" r:id="rId108"/>
    <p:sldId id="511" r:id="rId109"/>
    <p:sldId id="512" r:id="rId110"/>
    <p:sldId id="513" r:id="rId111"/>
    <p:sldId id="514" r:id="rId112"/>
    <p:sldId id="515" r:id="rId113"/>
    <p:sldId id="516" r:id="rId114"/>
    <p:sldId id="300" r:id="rId115"/>
    <p:sldId id="517" r:id="rId116"/>
    <p:sldId id="518" r:id="rId117"/>
    <p:sldId id="519" r:id="rId118"/>
    <p:sldId id="520" r:id="rId119"/>
    <p:sldId id="305" r:id="rId120"/>
    <p:sldId id="521" r:id="rId121"/>
    <p:sldId id="522" r:id="rId122"/>
    <p:sldId id="308" r:id="rId123"/>
    <p:sldId id="523" r:id="rId124"/>
    <p:sldId id="524" r:id="rId125"/>
    <p:sldId id="525" r:id="rId126"/>
    <p:sldId id="312" r:id="rId127"/>
    <p:sldId id="327" r:id="rId128"/>
    <p:sldId id="335" r:id="rId129"/>
    <p:sldId id="369" r:id="rId130"/>
    <p:sldId id="336" r:id="rId131"/>
    <p:sldId id="337" r:id="rId132"/>
    <p:sldId id="338" r:id="rId133"/>
    <p:sldId id="339" r:id="rId134"/>
    <p:sldId id="340" r:id="rId135"/>
    <p:sldId id="341" r:id="rId136"/>
    <p:sldId id="342" r:id="rId137"/>
    <p:sldId id="343" r:id="rId138"/>
    <p:sldId id="344" r:id="rId139"/>
    <p:sldId id="345" r:id="rId140"/>
    <p:sldId id="449" r:id="rId141"/>
    <p:sldId id="346" r:id="rId142"/>
    <p:sldId id="450" r:id="rId143"/>
    <p:sldId id="347" r:id="rId144"/>
    <p:sldId id="348" r:id="rId145"/>
    <p:sldId id="349" r:id="rId146"/>
    <p:sldId id="350" r:id="rId147"/>
    <p:sldId id="351" r:id="rId148"/>
    <p:sldId id="352" r:id="rId149"/>
    <p:sldId id="353" r:id="rId150"/>
    <p:sldId id="354" r:id="rId151"/>
    <p:sldId id="355" r:id="rId152"/>
    <p:sldId id="451" r:id="rId153"/>
    <p:sldId id="356" r:id="rId154"/>
    <p:sldId id="357" r:id="rId155"/>
    <p:sldId id="358" r:id="rId156"/>
    <p:sldId id="359" r:id="rId157"/>
    <p:sldId id="360" r:id="rId158"/>
    <p:sldId id="361" r:id="rId159"/>
    <p:sldId id="452" r:id="rId160"/>
    <p:sldId id="362" r:id="rId161"/>
    <p:sldId id="363" r:id="rId162"/>
    <p:sldId id="453" r:id="rId163"/>
    <p:sldId id="454" r:id="rId164"/>
    <p:sldId id="364" r:id="rId165"/>
    <p:sldId id="365" r:id="rId166"/>
    <p:sldId id="366" r:id="rId167"/>
    <p:sldId id="455" r:id="rId168"/>
    <p:sldId id="456" r:id="rId169"/>
    <p:sldId id="367" r:id="rId170"/>
    <p:sldId id="370" r:id="rId171"/>
    <p:sldId id="457" r:id="rId172"/>
    <p:sldId id="371" r:id="rId173"/>
    <p:sldId id="372" r:id="rId174"/>
    <p:sldId id="373" r:id="rId175"/>
    <p:sldId id="375" r:id="rId176"/>
    <p:sldId id="376" r:id="rId177"/>
    <p:sldId id="377" r:id="rId178"/>
    <p:sldId id="378" r:id="rId179"/>
    <p:sldId id="379" r:id="rId180"/>
    <p:sldId id="381" r:id="rId181"/>
    <p:sldId id="382" r:id="rId182"/>
    <p:sldId id="383" r:id="rId183"/>
    <p:sldId id="384" r:id="rId184"/>
    <p:sldId id="385" r:id="rId185"/>
    <p:sldId id="386" r:id="rId186"/>
    <p:sldId id="387" r:id="rId187"/>
    <p:sldId id="388" r:id="rId188"/>
    <p:sldId id="389" r:id="rId189"/>
    <p:sldId id="390" r:id="rId190"/>
    <p:sldId id="391" r:id="rId191"/>
    <p:sldId id="392" r:id="rId192"/>
    <p:sldId id="393" r:id="rId193"/>
    <p:sldId id="394" r:id="rId194"/>
    <p:sldId id="395" r:id="rId195"/>
    <p:sldId id="396" r:id="rId196"/>
    <p:sldId id="397" r:id="rId197"/>
    <p:sldId id="398" r:id="rId198"/>
    <p:sldId id="399" r:id="rId199"/>
    <p:sldId id="400" r:id="rId200"/>
    <p:sldId id="401" r:id="rId201"/>
    <p:sldId id="402" r:id="rId202"/>
    <p:sldId id="403" r:id="rId203"/>
    <p:sldId id="405" r:id="rId204"/>
    <p:sldId id="406" r:id="rId205"/>
    <p:sldId id="407" r:id="rId206"/>
    <p:sldId id="408" r:id="rId207"/>
    <p:sldId id="409" r:id="rId208"/>
    <p:sldId id="410" r:id="rId209"/>
    <p:sldId id="412" r:id="rId210"/>
    <p:sldId id="458" r:id="rId211"/>
    <p:sldId id="413" r:id="rId212"/>
    <p:sldId id="459" r:id="rId213"/>
    <p:sldId id="414" r:id="rId214"/>
    <p:sldId id="415" r:id="rId215"/>
    <p:sldId id="417" r:id="rId216"/>
    <p:sldId id="418" r:id="rId217"/>
    <p:sldId id="419" r:id="rId218"/>
    <p:sldId id="420" r:id="rId219"/>
    <p:sldId id="421" r:id="rId220"/>
    <p:sldId id="422" r:id="rId221"/>
    <p:sldId id="423" r:id="rId222"/>
    <p:sldId id="424" r:id="rId223"/>
    <p:sldId id="425" r:id="rId224"/>
    <p:sldId id="460" r:id="rId225"/>
    <p:sldId id="426" r:id="rId226"/>
    <p:sldId id="427" r:id="rId227"/>
    <p:sldId id="428" r:id="rId228"/>
    <p:sldId id="429" r:id="rId229"/>
    <p:sldId id="430" r:id="rId230"/>
    <p:sldId id="431" r:id="rId231"/>
    <p:sldId id="432" r:id="rId232"/>
    <p:sldId id="433" r:id="rId233"/>
    <p:sldId id="461" r:id="rId234"/>
    <p:sldId id="434" r:id="rId235"/>
    <p:sldId id="435" r:id="rId236"/>
    <p:sldId id="447" r:id="rId237"/>
    <p:sldId id="436" r:id="rId238"/>
    <p:sldId id="437" r:id="rId239"/>
    <p:sldId id="462" r:id="rId240"/>
    <p:sldId id="438" r:id="rId241"/>
    <p:sldId id="463" r:id="rId242"/>
    <p:sldId id="439" r:id="rId243"/>
    <p:sldId id="440" r:id="rId244"/>
    <p:sldId id="441" r:id="rId245"/>
    <p:sldId id="442" r:id="rId246"/>
    <p:sldId id="443" r:id="rId247"/>
    <p:sldId id="444" r:id="rId248"/>
    <p:sldId id="445" r:id="rId249"/>
    <p:sldId id="446" r:id="rId2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>
          <p15:clr>
            <a:srgbClr val="A4A3A4"/>
          </p15:clr>
        </p15:guide>
        <p15:guide id="2" pos="4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B16305"/>
    <a:srgbClr val="B56505"/>
    <a:srgbClr val="E45C00"/>
    <a:srgbClr val="AC4600"/>
    <a:srgbClr val="800000"/>
    <a:srgbClr val="CC0000"/>
    <a:srgbClr val="A75E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8" autoAdjust="0"/>
    <p:restoredTop sz="94660"/>
  </p:normalViewPr>
  <p:slideViewPr>
    <p:cSldViewPr>
      <p:cViewPr varScale="1">
        <p:scale>
          <a:sx n="82" d="100"/>
          <a:sy n="82" d="100"/>
        </p:scale>
        <p:origin x="1574" y="77"/>
      </p:cViewPr>
      <p:guideLst>
        <p:guide orient="horz" pos="720"/>
        <p:guide pos="4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49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54" Type="http://schemas.openxmlformats.org/officeDocument/2006/relationships/theme" Target="theme/theme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tableStyles" Target="tableStyle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notesMaster" Target="notesMasters/notesMaster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presProps" Target="pres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image" Target="../media/image90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9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wmf"/><Relationship Id="rId1" Type="http://schemas.openxmlformats.org/officeDocument/2006/relationships/image" Target="../media/image99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5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wmf"/><Relationship Id="rId1" Type="http://schemas.openxmlformats.org/officeDocument/2006/relationships/image" Target="../media/image114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w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FD37791-0170-4967-9D15-C6405D2E157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79FD590C-E9D4-44FE-A917-5DF52D37CE8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1A5780D-8236-403D-80BD-3F9D2548A99C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0357" name="Rectangle 5">
            <a:extLst>
              <a:ext uri="{FF2B5EF4-FFF2-40B4-BE49-F238E27FC236}">
                <a16:creationId xmlns:a16="http://schemas.microsoft.com/office/drawing/2014/main" id="{52C579C0-16C5-44EE-A808-5588C2C88EA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00358" name="Rectangle 6">
            <a:extLst>
              <a:ext uri="{FF2B5EF4-FFF2-40B4-BE49-F238E27FC236}">
                <a16:creationId xmlns:a16="http://schemas.microsoft.com/office/drawing/2014/main" id="{64CC4174-35BA-42FA-8E88-D9D0D4CC9CD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0359" name="Rectangle 7">
            <a:extLst>
              <a:ext uri="{FF2B5EF4-FFF2-40B4-BE49-F238E27FC236}">
                <a16:creationId xmlns:a16="http://schemas.microsoft.com/office/drawing/2014/main" id="{304F8FEA-DBD5-4192-82E3-2B7BD38B10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D1E64BB1-2FFB-40A4-9169-896E15BFBA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9888A167-E4A5-4363-8DF9-D77C0CDEB8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D979DF8-A1CA-46C6-9E20-063BE1CE20AA}" type="slidenum">
              <a:rPr lang="en-US" altLang="en-US"/>
              <a:pPr algn="r"/>
              <a:t>1</a:t>
            </a:fld>
            <a:endParaRPr lang="en-US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D6507118-702A-4BFB-A1DA-56FD5F8A82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F69A5C65-0E1A-43C3-93BC-B33DF7108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BFF9240-9AF2-48EA-8770-B39A47122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FFB098-520E-473D-9A03-87A659BE481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1098754" name="Rectangle 2">
            <a:extLst>
              <a:ext uri="{FF2B5EF4-FFF2-40B4-BE49-F238E27FC236}">
                <a16:creationId xmlns:a16="http://schemas.microsoft.com/office/drawing/2014/main" id="{058B427A-2B58-426E-B67C-B205146952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8755" name="Rectangle 3">
            <a:extLst>
              <a:ext uri="{FF2B5EF4-FFF2-40B4-BE49-F238E27FC236}">
                <a16:creationId xmlns:a16="http://schemas.microsoft.com/office/drawing/2014/main" id="{2431E82E-9BD8-4CC9-9419-9584619EB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756158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62792FF5-6B2E-4FB2-8641-618A40A75E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8BB446-35F2-40AA-9DC2-B9B54E3A696D}" type="slidenum">
              <a:rPr lang="en-US" altLang="en-US"/>
              <a:pPr algn="r"/>
              <a:t>152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FB80817F-60E7-48F5-AF98-758F4389BC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A4C26408-9CD5-4895-A8BE-29677110AD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2303A10A-0BDB-4364-A016-879468E90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9938F9-89BF-44BF-AB65-E2767BB39EE4}" type="slidenum">
              <a:rPr lang="en-US" altLang="en-US"/>
              <a:pPr algn="r"/>
              <a:t>153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FF66E130-5A89-43A5-807C-D498098875B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79EACAF8-793F-4D9A-BACA-424DE881CE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2F822009-4283-4052-9391-035B151C36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3D3CC3-4243-4820-84D9-06082D9C0B37}" type="slidenum">
              <a:rPr lang="en-US" altLang="en-US"/>
              <a:pPr algn="r"/>
              <a:t>154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0FBBA15-CB55-44FC-9D0A-C278C2705CD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846B0CF7-6BEC-4BF6-A412-7116B16AF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82A681BD-ED32-4D65-8579-B29E2EDF42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3926C9-BA72-4DEF-9A83-FFED6AEE1039}" type="slidenum">
              <a:rPr lang="en-US" altLang="en-US"/>
              <a:pPr algn="r"/>
              <a:t>155</a:t>
            </a:fld>
            <a:endParaRPr lang="en-US" altLang="en-US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05D6B0AE-F23C-4F2F-9ABE-3FF28B7C95A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EEB57243-BF36-4C20-BE8B-EAA8F1BDF0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F5F46267-0EA1-44A7-AAB9-A7504B1638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BC470C-088A-48FC-AD11-2FE9EE9588A8}" type="slidenum">
              <a:rPr lang="en-US" altLang="en-US"/>
              <a:pPr algn="r"/>
              <a:t>156</a:t>
            </a:fld>
            <a:endParaRPr lang="en-US" altLang="en-US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08A2CB2-F923-425E-B3AB-9B33A91017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BB8C25C-D8C5-4D36-BFDB-A6F9DD2719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E7C1DCF-AA4E-414A-A17C-EF7623187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9149CE-4175-4D24-B6DA-DC35DFB618A2}" type="slidenum">
              <a:rPr lang="en-US" altLang="en-US"/>
              <a:pPr algn="r"/>
              <a:t>157</a:t>
            </a:fld>
            <a:endParaRPr lang="en-US" altLang="en-US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63077FB8-7799-4B76-8FF8-56C187C1158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7027C8F2-7816-4A99-941E-8E83C8CFB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9AE0CC6E-7175-41D1-9E5A-06A3A52FFA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3C88122-28D5-4815-96C4-99E64359BA2B}" type="slidenum">
              <a:rPr lang="en-US" altLang="en-US"/>
              <a:pPr algn="r"/>
              <a:t>158</a:t>
            </a:fld>
            <a:endParaRPr lang="en-US" altLang="en-US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0FCB6B08-8CF1-4B23-94E1-BF22E953ABF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245CF620-3A33-460B-ADF0-C90A0DDD3B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4B5E6810-1447-45D9-8D27-14A9BA831A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09E2033-A694-4685-AC7F-EA50F780BF8A}" type="slidenum">
              <a:rPr lang="en-US" altLang="en-US"/>
              <a:pPr algn="r"/>
              <a:t>159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7A4D4B1D-840A-45D1-9FD4-E3DAC71A97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BAFB07E4-5BA7-49C9-AC43-BB4DFA1B7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14E5CFB9-DB03-40D5-9FD6-D4E39C143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1D072D-D4E0-4AE2-938D-0C22224E0D31}" type="slidenum">
              <a:rPr lang="en-US" altLang="en-US"/>
              <a:pPr algn="r"/>
              <a:t>160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DB3D1F73-164E-43FF-88C1-FE22A716C3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F9BBC76E-7CA5-4F2C-84C8-BA503F9B8C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73226795-8046-4B71-BF0B-B995EB3631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4B7D97-F878-48D7-BF62-900520E0B3A4}" type="slidenum">
              <a:rPr lang="en-US" altLang="en-US"/>
              <a:pPr algn="r"/>
              <a:t>161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1A66F0E9-3925-486B-965D-F5126D8411C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7C104BAC-8687-435D-A293-437669514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3326594-A839-4A71-B9B0-4848355B34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BF5D49-C59C-4FFB-80D4-1DC02915D37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1100802" name="Rectangle 2">
            <a:extLst>
              <a:ext uri="{FF2B5EF4-FFF2-40B4-BE49-F238E27FC236}">
                <a16:creationId xmlns:a16="http://schemas.microsoft.com/office/drawing/2014/main" id="{225BF131-A1D3-497B-AC0A-E9AB779FAD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0803" name="Rectangle 3">
            <a:extLst>
              <a:ext uri="{FF2B5EF4-FFF2-40B4-BE49-F238E27FC236}">
                <a16:creationId xmlns:a16="http://schemas.microsoft.com/office/drawing/2014/main" id="{028DB7E5-4E41-4AB5-9927-3845176EFE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14575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190846D9-4150-43B7-9751-6490DD889C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DB35F9-B72C-4DAC-BE3D-0EA4612DB65C}" type="slidenum">
              <a:rPr lang="en-US" altLang="en-US"/>
              <a:pPr algn="r"/>
              <a:t>162</a:t>
            </a:fld>
            <a:endParaRPr lang="en-US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DC03E7CF-0BA4-4BEE-AA63-288FD5AA4A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6B8597A8-1E00-4A26-84CC-324DCEC3A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05D57E7F-B8DC-44C1-8876-92235415FD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1B75AA-0F79-40DA-95BE-DDEF570F70DA}" type="slidenum">
              <a:rPr lang="en-US" altLang="en-US"/>
              <a:pPr algn="r"/>
              <a:t>163</a:t>
            </a:fld>
            <a:endParaRPr lang="en-US" altLang="en-US"/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18407C61-FABC-4C93-B6FE-94DC057F6D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043A6ED7-A2DC-4FD4-9DEC-1EA62F964F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8CA7DD44-F54B-4023-87B3-81BC653D7F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953A932-2684-4A4B-A2E9-3B6517772F8B}" type="slidenum">
              <a:rPr lang="en-US" altLang="en-US"/>
              <a:pPr algn="r"/>
              <a:t>164</a:t>
            </a:fld>
            <a:endParaRPr lang="en-US" altLang="en-US"/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E4BDFC96-840E-4BF0-B7C0-0C0D1211D91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14DDDC3A-9A5A-4932-8CD6-E42B4F97A7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>
            <a:extLst>
              <a:ext uri="{FF2B5EF4-FFF2-40B4-BE49-F238E27FC236}">
                <a16:creationId xmlns:a16="http://schemas.microsoft.com/office/drawing/2014/main" id="{983CE98C-37B2-4B4D-B629-791F54D64B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78DCB0A-34F4-4FBD-8E58-1C8AFD67A379}" type="slidenum">
              <a:rPr lang="en-US" altLang="en-US"/>
              <a:pPr algn="r"/>
              <a:t>165</a:t>
            </a:fld>
            <a:endParaRPr lang="en-US" altLang="en-US"/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631A3083-9084-4F8D-B2CE-0653CD980C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9553272A-8073-43C6-8F76-926A3C3284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F434C6AD-E3A2-416E-BD21-4311BB9BE3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62196A-EC60-4451-836C-07EA00767B33}" type="slidenum">
              <a:rPr lang="en-US" altLang="en-US"/>
              <a:pPr algn="r"/>
              <a:t>166</a:t>
            </a:fld>
            <a:endParaRPr lang="en-US" altLang="en-US"/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BBD0B748-D122-4A7B-A9D6-37E6D68618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3E4EB61D-0CF8-42ED-BD88-6F6B8280EA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D7133CC8-ABB7-401A-B4D1-6F0EDEFB5F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2E3EF0-FAFF-4166-958A-B64A33D16E09}" type="slidenum">
              <a:rPr lang="en-US" altLang="en-US"/>
              <a:pPr algn="r"/>
              <a:t>167</a:t>
            </a:fld>
            <a:endParaRPr lang="en-US" altLang="en-US"/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365E4164-5887-492D-B042-3DC8A008074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AA6C8DD9-0588-438F-867D-92DF7FFC5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>
            <a:extLst>
              <a:ext uri="{FF2B5EF4-FFF2-40B4-BE49-F238E27FC236}">
                <a16:creationId xmlns:a16="http://schemas.microsoft.com/office/drawing/2014/main" id="{7C13764C-1BD2-4BD9-99A5-2C6387E949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51061E-7E8E-4E4D-BF97-8DAB9AE17FEA}" type="slidenum">
              <a:rPr lang="en-US" altLang="en-US"/>
              <a:pPr algn="r"/>
              <a:t>168</a:t>
            </a:fld>
            <a:endParaRPr lang="en-US" altLang="en-US"/>
          </a:p>
        </p:txBody>
      </p:sp>
      <p:sp>
        <p:nvSpPr>
          <p:cNvPr id="90115" name="Rectangle 2">
            <a:extLst>
              <a:ext uri="{FF2B5EF4-FFF2-40B4-BE49-F238E27FC236}">
                <a16:creationId xmlns:a16="http://schemas.microsoft.com/office/drawing/2014/main" id="{0562705C-D269-4F3D-9219-EA6B6C4A093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>
            <a:extLst>
              <a:ext uri="{FF2B5EF4-FFF2-40B4-BE49-F238E27FC236}">
                <a16:creationId xmlns:a16="http://schemas.microsoft.com/office/drawing/2014/main" id="{E7C86453-BC43-47E5-BD41-5431CE20EB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58CBA3B2-D670-46C5-89AC-784CEFBDCC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87E93F-D29D-435B-9CDA-48253D38B5EC}" type="slidenum">
              <a:rPr lang="en-US" altLang="en-US"/>
              <a:pPr algn="r"/>
              <a:t>169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707F1A5C-D900-44E9-AC26-2257F54562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7FBA3D1E-7D41-48BE-8D46-371EF625C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3221A0DB-BBB0-4D66-AB0F-043A87D87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73C0FC-1588-4C79-BBA0-4D74BB5D1D2C}" type="slidenum">
              <a:rPr lang="en-US" altLang="en-US"/>
              <a:pPr algn="r"/>
              <a:t>170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61C27B97-CDB7-43C0-BACD-648B1FC3B8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73AA018-F445-4163-A057-AE0A884C70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A3D523B2-85C3-4C9A-A9DE-2A4D32EDF3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871D200-AE67-46D9-83C9-467DBAC1BA57}" type="slidenum">
              <a:rPr lang="en-US" altLang="en-US"/>
              <a:pPr algn="r"/>
              <a:t>171</a:t>
            </a:fld>
            <a:endParaRPr lang="en-US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0CFEAB89-E348-46C2-915C-48A8C946E4A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079FA2E8-BF56-493A-8D3D-F12648BE9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C609AE2-E053-4648-A625-B78BA3D1C4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CA8766A-FAAA-4D2C-8602-0126B8F76074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102850" name="Rectangle 2">
            <a:extLst>
              <a:ext uri="{FF2B5EF4-FFF2-40B4-BE49-F238E27FC236}">
                <a16:creationId xmlns:a16="http://schemas.microsoft.com/office/drawing/2014/main" id="{435E4A00-9A84-4D58-ACAA-28A1B9F801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2851" name="Rectangle 3">
            <a:extLst>
              <a:ext uri="{FF2B5EF4-FFF2-40B4-BE49-F238E27FC236}">
                <a16:creationId xmlns:a16="http://schemas.microsoft.com/office/drawing/2014/main" id="{26754C81-332A-4AFC-AB72-F8E6C6435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47340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6EC5A456-5012-4C54-ACD0-7203F117B8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799523-5861-4FE0-AFA8-0276B0E2138A}" type="slidenum">
              <a:rPr lang="en-US" altLang="en-US"/>
              <a:pPr algn="r"/>
              <a:t>172</a:t>
            </a:fld>
            <a:endParaRPr lang="en-US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E388FA7B-B4F7-4CDC-A7F3-8289CEA350E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2C77B20B-5E6E-4906-996E-95D671E2FC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E82AF337-784A-4595-82F1-99DDD9E630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33F49D-ECBE-498A-9039-5FF8D0EFDD87}" type="slidenum">
              <a:rPr lang="en-US" altLang="en-US"/>
              <a:pPr algn="r"/>
              <a:t>173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6CC896C8-50B4-4948-ABC6-921ED0229D5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8FC4E70C-47D5-4C66-80C8-C2304FE87C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1F9AB980-9941-4FE4-A38E-B2DFC1EFD2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DD3568-5566-46F1-9EEE-8CB74B38CE5A}" type="slidenum">
              <a:rPr lang="en-US" altLang="en-US"/>
              <a:pPr algn="r"/>
              <a:t>174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780E6D8E-34A2-4C3A-B862-33F77E126B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9B42CB0B-30A0-4EAB-B4A1-38BFA0160B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>
            <a:extLst>
              <a:ext uri="{FF2B5EF4-FFF2-40B4-BE49-F238E27FC236}">
                <a16:creationId xmlns:a16="http://schemas.microsoft.com/office/drawing/2014/main" id="{34D22F97-CDD4-4CE4-A1CB-F1EFE5ECC25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21E322-4054-479A-A833-FBFAC40EE205}" type="slidenum">
              <a:rPr lang="en-US" altLang="en-US"/>
              <a:pPr algn="r"/>
              <a:t>175</a:t>
            </a:fld>
            <a:endParaRPr lang="en-US" altLang="en-US"/>
          </a:p>
        </p:txBody>
      </p:sp>
      <p:sp>
        <p:nvSpPr>
          <p:cNvPr id="104451" name="Rectangle 2">
            <a:extLst>
              <a:ext uri="{FF2B5EF4-FFF2-40B4-BE49-F238E27FC236}">
                <a16:creationId xmlns:a16="http://schemas.microsoft.com/office/drawing/2014/main" id="{5AC9CA0A-FD01-41B1-A66D-9F349565D8E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>
            <a:extLst>
              <a:ext uri="{FF2B5EF4-FFF2-40B4-BE49-F238E27FC236}">
                <a16:creationId xmlns:a16="http://schemas.microsoft.com/office/drawing/2014/main" id="{309F53C8-7122-40D5-A480-F3B8FB57D2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49F4D846-22CC-4C2B-B953-0F14A6ECA5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7017D66-53A2-42CB-BECB-0562598F4037}" type="slidenum">
              <a:rPr lang="en-US" altLang="en-US"/>
              <a:pPr algn="r"/>
              <a:t>176</a:t>
            </a:fld>
            <a:endParaRPr lang="en-US" altLang="en-US"/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57914882-8CEA-4B37-B5D5-5D776C5DBD7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E066F128-62B7-486F-9D39-F616A48860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F9A2D9D-063C-4B5E-8DEB-941E09B667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15DA5C-AB3E-48FC-A824-8BFEC9FA2CB6}" type="slidenum">
              <a:rPr lang="en-US" altLang="en-US"/>
              <a:pPr algn="r"/>
              <a:t>177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BC09A08A-5C49-4404-8998-33804B61230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351C48B1-4D3D-4563-9ADF-57999B42C1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>
            <a:extLst>
              <a:ext uri="{FF2B5EF4-FFF2-40B4-BE49-F238E27FC236}">
                <a16:creationId xmlns:a16="http://schemas.microsoft.com/office/drawing/2014/main" id="{1AE77A20-777D-49F0-B9FF-4A92A9A13C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130B87-3819-4B5D-ABF0-BB02AD8C29E4}" type="slidenum">
              <a:rPr lang="en-US" altLang="en-US"/>
              <a:pPr algn="r"/>
              <a:t>178</a:t>
            </a:fld>
            <a:endParaRPr lang="en-US" altLang="en-US"/>
          </a:p>
        </p:txBody>
      </p:sp>
      <p:sp>
        <p:nvSpPr>
          <p:cNvPr id="110595" name="Rectangle 2">
            <a:extLst>
              <a:ext uri="{FF2B5EF4-FFF2-40B4-BE49-F238E27FC236}">
                <a16:creationId xmlns:a16="http://schemas.microsoft.com/office/drawing/2014/main" id="{92224275-0A58-44CC-B663-0F543BA7592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1C783A6C-312F-4B46-A5FA-370AD0F11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>
            <a:extLst>
              <a:ext uri="{FF2B5EF4-FFF2-40B4-BE49-F238E27FC236}">
                <a16:creationId xmlns:a16="http://schemas.microsoft.com/office/drawing/2014/main" id="{9D2E3C87-679F-45BD-A7D4-9E44430CB6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B316CE9-97A7-4683-9775-BF1995361538}" type="slidenum">
              <a:rPr lang="en-US" altLang="en-US"/>
              <a:pPr algn="r"/>
              <a:t>179</a:t>
            </a:fld>
            <a:endParaRPr lang="en-US" altLang="en-US"/>
          </a:p>
        </p:txBody>
      </p:sp>
      <p:sp>
        <p:nvSpPr>
          <p:cNvPr id="112643" name="Rectangle 2">
            <a:extLst>
              <a:ext uri="{FF2B5EF4-FFF2-40B4-BE49-F238E27FC236}">
                <a16:creationId xmlns:a16="http://schemas.microsoft.com/office/drawing/2014/main" id="{29A62C8B-2BCC-4697-98EB-4ED29D1E80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>
            <a:extLst>
              <a:ext uri="{FF2B5EF4-FFF2-40B4-BE49-F238E27FC236}">
                <a16:creationId xmlns:a16="http://schemas.microsoft.com/office/drawing/2014/main" id="{E91C8484-E594-4AA6-AC36-2BF35CA80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>
            <a:extLst>
              <a:ext uri="{FF2B5EF4-FFF2-40B4-BE49-F238E27FC236}">
                <a16:creationId xmlns:a16="http://schemas.microsoft.com/office/drawing/2014/main" id="{C753A4BE-2982-4E88-95BA-1D376241FA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5393529-EBF6-42F1-B21D-8F85233A5F6C}" type="slidenum">
              <a:rPr lang="en-US" altLang="en-US"/>
              <a:pPr algn="r"/>
              <a:t>180</a:t>
            </a:fld>
            <a:endParaRPr lang="en-US" altLang="en-US"/>
          </a:p>
        </p:txBody>
      </p:sp>
      <p:sp>
        <p:nvSpPr>
          <p:cNvPr id="114691" name="Rectangle 2">
            <a:extLst>
              <a:ext uri="{FF2B5EF4-FFF2-40B4-BE49-F238E27FC236}">
                <a16:creationId xmlns:a16="http://schemas.microsoft.com/office/drawing/2014/main" id="{4B16B885-0F83-4738-ABC5-EAB32044F88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E85D8608-80AE-48EB-9DDB-1667A1C1E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6E49453B-BB04-4809-A3D3-2985E49514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18AF62A-B823-4AB8-A8B3-5E575872EA78}" type="slidenum">
              <a:rPr lang="en-US" altLang="en-US"/>
              <a:pPr algn="r"/>
              <a:t>181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9680C39E-AFC1-46D9-89CE-B59D1F75110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82FFD3E7-52D8-47C8-AFB3-BDB1E35EF5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CED5D38-CAFF-4F65-B660-24E94D94D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7D0F6E-C621-4AF6-92BD-5362B7D1D084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104898" name="Rectangle 2">
            <a:extLst>
              <a:ext uri="{FF2B5EF4-FFF2-40B4-BE49-F238E27FC236}">
                <a16:creationId xmlns:a16="http://schemas.microsoft.com/office/drawing/2014/main" id="{706B2A7B-7319-4965-8181-9CC994CA72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4899" name="Rectangle 3">
            <a:extLst>
              <a:ext uri="{FF2B5EF4-FFF2-40B4-BE49-F238E27FC236}">
                <a16:creationId xmlns:a16="http://schemas.microsoft.com/office/drawing/2014/main" id="{468AE3AA-D9FD-47FB-8F73-9500D0DC5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78293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28FD12B7-D6AB-488A-8B85-B65E02963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A30DBD-D6BB-41DD-A361-1BCA48E6ECC9}" type="slidenum">
              <a:rPr lang="en-US" altLang="en-US"/>
              <a:pPr algn="r"/>
              <a:t>182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3639627E-6BC4-4B2C-ADE8-1CCCE29FC7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E4AB0159-F28A-43B0-AC0C-7FD4B94C2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C34304CC-DCF6-4679-BBB6-CADB37B1D6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EE084F-7551-4DD3-9542-0763A4853475}" type="slidenum">
              <a:rPr lang="en-US" altLang="en-US"/>
              <a:pPr algn="r"/>
              <a:t>183</a:t>
            </a:fld>
            <a:endParaRPr lang="en-US" altLang="en-US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6080A3D8-864B-480B-913E-C7E8F1B8B20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C4D9DE4E-669C-4E7F-8E85-879D304D47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4E131619-A6B9-43A0-97BD-CB856C4F5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5DE7F58-617D-47A9-8682-8CEF21A88D1E}" type="slidenum">
              <a:rPr lang="en-US" altLang="en-US"/>
              <a:pPr algn="r"/>
              <a:t>184</a:t>
            </a:fld>
            <a:endParaRPr lang="en-US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032BF595-61EC-4E89-A6E7-7F4ED7FCDD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6E9E6D5E-C94A-4169-95E3-737028F519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3C9F1841-7135-4E3B-8565-1B583C2B6F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8CEF8D8-D909-4317-9B65-FBC85BD24770}" type="slidenum">
              <a:rPr lang="en-US" altLang="en-US"/>
              <a:pPr algn="r"/>
              <a:t>185</a:t>
            </a:fld>
            <a:endParaRPr lang="en-US" altLang="en-US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794A84C1-4143-4F83-8681-DF4C29BEA5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97B922A8-D63D-4962-A848-76703C4221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98E573F2-3879-43DF-8432-790A2C0445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9B5E5E-5BC0-41C6-A41A-E6F11303AD15}" type="slidenum">
              <a:rPr lang="en-US" altLang="en-US"/>
              <a:pPr algn="r"/>
              <a:t>186</a:t>
            </a:fld>
            <a:endParaRPr lang="en-US" altLang="en-US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06D035DC-217C-4212-BF6D-DB9AA8AAB6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09A36EF8-6638-4A30-AC14-99F172F6C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>
            <a:extLst>
              <a:ext uri="{FF2B5EF4-FFF2-40B4-BE49-F238E27FC236}">
                <a16:creationId xmlns:a16="http://schemas.microsoft.com/office/drawing/2014/main" id="{51098EF1-D52B-4947-A027-64AABA42CF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ACF112-CF67-432E-8DE8-B2D7D6DEF717}" type="slidenum">
              <a:rPr lang="en-US" altLang="en-US"/>
              <a:pPr algn="r"/>
              <a:t>187</a:t>
            </a:fld>
            <a:endParaRPr lang="en-US" altLang="en-US"/>
          </a:p>
        </p:txBody>
      </p:sp>
      <p:sp>
        <p:nvSpPr>
          <p:cNvPr id="129027" name="Rectangle 2">
            <a:extLst>
              <a:ext uri="{FF2B5EF4-FFF2-40B4-BE49-F238E27FC236}">
                <a16:creationId xmlns:a16="http://schemas.microsoft.com/office/drawing/2014/main" id="{E6B35B7F-826A-455F-B461-1DDEAB8AAF3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>
            <a:extLst>
              <a:ext uri="{FF2B5EF4-FFF2-40B4-BE49-F238E27FC236}">
                <a16:creationId xmlns:a16="http://schemas.microsoft.com/office/drawing/2014/main" id="{D4B1AFBA-AB2D-47D3-9BDB-301C65C41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1ABEA86F-C2D3-4478-84C0-179666AD77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E3D4D4-7B83-4B5E-ADB5-FF87016E31B5}" type="slidenum">
              <a:rPr lang="en-US" altLang="en-US"/>
              <a:pPr algn="r"/>
              <a:t>188</a:t>
            </a:fld>
            <a:endParaRPr lang="en-US" altLang="en-US"/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C1C4CFE-84C1-48D3-8D8C-45F65D9860C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27496BBB-AB94-497B-8F28-381293EB8C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C5CF57C5-362E-4E35-A020-00F91317A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104001-2F58-44EE-9375-E1169CB2E6F0}" type="slidenum">
              <a:rPr lang="en-US" altLang="en-US"/>
              <a:pPr algn="r"/>
              <a:t>189</a:t>
            </a:fld>
            <a:endParaRPr lang="en-US" altLang="en-US"/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349841E0-D163-4745-B6BB-416B749B831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249C6881-578C-4859-9706-E29C2F0EB0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C2AE894C-34BE-48E9-864E-3827E0112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1B81E02-1F09-452F-AE5E-C0A54A695A5C}" type="slidenum">
              <a:rPr lang="en-US" altLang="en-US"/>
              <a:pPr algn="r"/>
              <a:t>190</a:t>
            </a:fld>
            <a:endParaRPr lang="en-US" altLang="en-US"/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F47C4F52-783B-4C96-9D1D-C6973015F3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A23040AE-7E50-45B7-A9AE-0C094B4609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4DD842BF-B936-4C7C-87D4-DEE498E8F2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32934-E035-4386-B72D-8789D563E804}" type="slidenum">
              <a:rPr lang="en-US" altLang="en-US"/>
              <a:pPr algn="r"/>
              <a:t>191</a:t>
            </a:fld>
            <a:endParaRPr lang="en-US" altLang="en-US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20AFD74D-F398-4DD9-BBFF-062E61AE14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B3FC5E49-0A7A-4989-9658-5E734B62A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581A3045-7FB1-4ABB-A180-FB45AD08B9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A6C77E-FABB-47C1-8485-8C874E43EF62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106946" name="Rectangle 2">
            <a:extLst>
              <a:ext uri="{FF2B5EF4-FFF2-40B4-BE49-F238E27FC236}">
                <a16:creationId xmlns:a16="http://schemas.microsoft.com/office/drawing/2014/main" id="{F21F989B-43D7-465E-8C65-FB81D6FA0F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6947" name="Rectangle 3">
            <a:extLst>
              <a:ext uri="{FF2B5EF4-FFF2-40B4-BE49-F238E27FC236}">
                <a16:creationId xmlns:a16="http://schemas.microsoft.com/office/drawing/2014/main" id="{F7F286F6-9E3B-4378-A413-D4B45BE065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21047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C3F269C4-76B8-4E07-9E5A-3F2E0B408C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18E20A1-F787-4FE4-9B4F-4C68823D8FBF}" type="slidenum">
              <a:rPr lang="en-US" altLang="en-US"/>
              <a:pPr algn="r"/>
              <a:t>192</a:t>
            </a:fld>
            <a:endParaRPr lang="en-US" altLang="en-US"/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43EA64DA-CBE9-4A13-8796-521191C77A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C8E8D660-015F-4C6C-8EE6-04D3228B6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79A14090-ED6C-4F2B-B236-3EC0042E1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3B35C7-0C64-4137-81A9-BE43DF7524F9}" type="slidenum">
              <a:rPr lang="en-US" altLang="en-US"/>
              <a:pPr algn="r"/>
              <a:t>193</a:t>
            </a:fld>
            <a:endParaRPr lang="en-US" altLang="en-US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CB233561-6302-43BB-BDFD-9851DB0D76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3A84FC5-A862-4C0E-9D66-2E9FBDD404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585A93D4-0E1B-4BAC-B999-CFE6837AB9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6F2E642-D00D-4138-8748-E3ABAAE29166}" type="slidenum">
              <a:rPr lang="en-US" altLang="en-US"/>
              <a:pPr algn="r"/>
              <a:t>194</a:t>
            </a:fld>
            <a:endParaRPr lang="en-US" altLang="en-US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8105C4A5-7E3F-4B05-BA89-88D8BB9D49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E1E334D6-821F-4737-A0FC-E9D8C72CDC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D38A9ADB-EE6C-4458-997F-827B34B58F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01B826-296A-4390-9EC4-7179EC045638}" type="slidenum">
              <a:rPr lang="en-US" altLang="en-US"/>
              <a:pPr algn="r"/>
              <a:t>195</a:t>
            </a:fld>
            <a:endParaRPr lang="en-US" altLang="en-US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703139A4-F8A8-4B16-8EF0-E7A8C72CC53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3070F7DB-8B02-4588-9557-50C57B92F8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1E46FC46-0F87-4DCA-AE65-A2BE63E82E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FD5B76-71E4-471C-B726-A436F0B1A18A}" type="slidenum">
              <a:rPr lang="en-US" altLang="en-US"/>
              <a:pPr algn="r"/>
              <a:t>196</a:t>
            </a:fld>
            <a:endParaRPr lang="en-US" altLang="en-US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1DD8BE60-0B59-4E3E-BF36-348E32BCC0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D9005EF0-EC00-4B54-A885-A1618D3E7F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9CF33C90-5787-4326-B7E6-8280D7086B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844C449-BA70-4C62-813D-1B9BCD6E237D}" type="slidenum">
              <a:rPr lang="en-US" altLang="en-US"/>
              <a:pPr algn="r"/>
              <a:t>197</a:t>
            </a:fld>
            <a:endParaRPr lang="en-US" altLang="en-US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ED3D84CF-445D-4593-BF8E-5330B5CBE24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A4A179B6-0813-4E94-90AE-28FA8BF1B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>
            <a:extLst>
              <a:ext uri="{FF2B5EF4-FFF2-40B4-BE49-F238E27FC236}">
                <a16:creationId xmlns:a16="http://schemas.microsoft.com/office/drawing/2014/main" id="{0A9D0006-DEA6-47AB-95CD-4648EAD997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CD1381-1782-4265-9573-DED4C9AF5913}" type="slidenum">
              <a:rPr lang="en-US" altLang="en-US"/>
              <a:pPr algn="r"/>
              <a:t>198</a:t>
            </a:fld>
            <a:endParaRPr lang="en-US" altLang="en-US"/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F9CC8409-6556-476C-AB99-79F46DDEBA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>
            <a:extLst>
              <a:ext uri="{FF2B5EF4-FFF2-40B4-BE49-F238E27FC236}">
                <a16:creationId xmlns:a16="http://schemas.microsoft.com/office/drawing/2014/main" id="{E6DCCB70-4C16-4BA0-9564-729540F651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>
            <a:extLst>
              <a:ext uri="{FF2B5EF4-FFF2-40B4-BE49-F238E27FC236}">
                <a16:creationId xmlns:a16="http://schemas.microsoft.com/office/drawing/2014/main" id="{55E95ED9-2CE9-4975-A79E-9387F58ED6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9239AC9-D4F0-4167-8FB0-62D658AD3162}" type="slidenum">
              <a:rPr lang="en-US" altLang="en-US"/>
              <a:pPr algn="r"/>
              <a:t>199</a:t>
            </a:fld>
            <a:endParaRPr lang="en-US" altLang="en-US"/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99907872-7711-47F0-8FCB-EC9F080CCBB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>
            <a:extLst>
              <a:ext uri="{FF2B5EF4-FFF2-40B4-BE49-F238E27FC236}">
                <a16:creationId xmlns:a16="http://schemas.microsoft.com/office/drawing/2014/main" id="{41CB3C94-5BC5-49D4-8895-2EEA80E1E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>
            <a:extLst>
              <a:ext uri="{FF2B5EF4-FFF2-40B4-BE49-F238E27FC236}">
                <a16:creationId xmlns:a16="http://schemas.microsoft.com/office/drawing/2014/main" id="{72AA4DBC-DF65-46A6-AC91-4EEB070D9F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9E639ED-7934-4C2E-B8D8-AA9C908BA991}" type="slidenum">
              <a:rPr lang="en-US" altLang="en-US"/>
              <a:pPr algn="r"/>
              <a:t>200</a:t>
            </a:fld>
            <a:endParaRPr lang="en-US" altLang="en-US"/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1A533CC6-D27B-4B4B-84FD-542C42D8D8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>
            <a:extLst>
              <a:ext uri="{FF2B5EF4-FFF2-40B4-BE49-F238E27FC236}">
                <a16:creationId xmlns:a16="http://schemas.microsoft.com/office/drawing/2014/main" id="{EF5F934A-A245-4CAE-A20D-CB12857BB6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>
            <a:extLst>
              <a:ext uri="{FF2B5EF4-FFF2-40B4-BE49-F238E27FC236}">
                <a16:creationId xmlns:a16="http://schemas.microsoft.com/office/drawing/2014/main" id="{AAD2D218-F4E5-43C5-9C40-5401F79A5D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132D66F-2C53-47AD-B0E4-D89DD80ADC0F}" type="slidenum">
              <a:rPr lang="en-US" altLang="en-US"/>
              <a:pPr algn="r"/>
              <a:t>201</a:t>
            </a:fld>
            <a:endParaRPr lang="en-US" altLang="en-US"/>
          </a:p>
        </p:txBody>
      </p:sp>
      <p:sp>
        <p:nvSpPr>
          <p:cNvPr id="157699" name="Rectangle 2">
            <a:extLst>
              <a:ext uri="{FF2B5EF4-FFF2-40B4-BE49-F238E27FC236}">
                <a16:creationId xmlns:a16="http://schemas.microsoft.com/office/drawing/2014/main" id="{F0FB2889-A3B8-40B7-86FC-46E34CA4380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>
            <a:extLst>
              <a:ext uri="{FF2B5EF4-FFF2-40B4-BE49-F238E27FC236}">
                <a16:creationId xmlns:a16="http://schemas.microsoft.com/office/drawing/2014/main" id="{9C3858E8-861A-443E-9692-5952AC4D6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F444404-A96D-485E-8E6E-F7C9852DF9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86D892-3797-46FA-AFA3-7D6C031A8AE9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108994" name="Rectangle 2">
            <a:extLst>
              <a:ext uri="{FF2B5EF4-FFF2-40B4-BE49-F238E27FC236}">
                <a16:creationId xmlns:a16="http://schemas.microsoft.com/office/drawing/2014/main" id="{3E970726-112A-4F77-9F74-2CFAECAABE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8995" name="Rectangle 3">
            <a:extLst>
              <a:ext uri="{FF2B5EF4-FFF2-40B4-BE49-F238E27FC236}">
                <a16:creationId xmlns:a16="http://schemas.microsoft.com/office/drawing/2014/main" id="{9CF834AA-FDCA-4098-9183-8ED8EE84AC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77657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08689738-DA14-4C80-B6A9-48425D5B71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E5CDD3-A165-4ABF-8C67-A56B7CE1B803}" type="slidenum">
              <a:rPr lang="en-US" altLang="en-US"/>
              <a:pPr algn="r"/>
              <a:t>202</a:t>
            </a:fld>
            <a:endParaRPr lang="en-US" altLang="en-US"/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79CF0DEE-2903-45AC-8A82-0FE31241D0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83ACF97A-6778-4A7D-B8B1-2F8FC59512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BE47B89B-1C91-4FAA-9592-F4E32874B5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A20E3E-ACA7-4C75-A88E-8E8D33D2F8D2}" type="slidenum">
              <a:rPr lang="en-US" altLang="en-US"/>
              <a:pPr algn="r"/>
              <a:t>203</a:t>
            </a:fld>
            <a:endParaRPr lang="en-US" altLang="en-US"/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47C2B1E9-25E7-480D-9047-74BC6798807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227396A1-C64C-4932-8A85-CA8CE69DC1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ACD4B7FD-A289-4396-A618-1030A7842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8A04EC-9434-4AA7-A177-805CDE857D78}" type="slidenum">
              <a:rPr lang="en-US" altLang="en-US"/>
              <a:pPr algn="r"/>
              <a:t>204</a:t>
            </a:fld>
            <a:endParaRPr lang="en-US" altLang="en-US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9AE89699-E152-4099-BFC9-0F3E7998CB5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698AC37A-4478-4653-9C2B-FF2BDE09E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E56AC5EA-CC91-4E63-B881-D119308E06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C69AB59-5B99-43C6-9E47-F6BC9A72B3DD}" type="slidenum">
              <a:rPr lang="en-US" altLang="en-US"/>
              <a:pPr algn="r"/>
              <a:t>205</a:t>
            </a:fld>
            <a:endParaRPr lang="en-US" altLang="en-US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26E56E61-8179-4BFC-9D82-D527A32C51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1317DBD2-045D-4E41-A868-787A514534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38763EE6-2663-43AA-90BA-8DF8868745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C0167E8-801B-4DF6-A1B3-9129096EB943}" type="slidenum">
              <a:rPr lang="en-US" altLang="en-US"/>
              <a:pPr algn="r"/>
              <a:t>206</a:t>
            </a:fld>
            <a:endParaRPr lang="en-US" altLang="en-US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73DD1E49-0A6C-48D8-8012-79EEC11873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C6F0973C-F5BD-41D0-B14D-F2E382EFE9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22D3AFEA-6A4A-4EAF-98C4-8A1FD7847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B01FE5-6A17-4D0C-BF3A-AEC486EC8240}" type="slidenum">
              <a:rPr lang="en-US" altLang="en-US"/>
              <a:pPr algn="r"/>
              <a:t>207</a:t>
            </a:fld>
            <a:endParaRPr lang="en-US" altLang="en-US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1902AC78-FB26-4011-8A8E-21DFA6C9C35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234F32DD-05D3-4A8A-9A4C-DC696427A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F17AB4C4-CD73-4492-99CF-8D32F1F8E6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4CBED1-1DFF-4443-89E8-A1C0E3DA1223}" type="slidenum">
              <a:rPr lang="en-US" altLang="en-US"/>
              <a:pPr algn="r"/>
              <a:t>208</a:t>
            </a:fld>
            <a:endParaRPr lang="en-US" altLang="en-US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A2747566-8967-493E-AFA5-144DD2AE44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EC919941-97FF-4E44-A31F-4E27C67D43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>
            <a:extLst>
              <a:ext uri="{FF2B5EF4-FFF2-40B4-BE49-F238E27FC236}">
                <a16:creationId xmlns:a16="http://schemas.microsoft.com/office/drawing/2014/main" id="{F8C705A9-50B2-4A6D-8DD5-67FEA53706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6CB31E6-07FC-4B0D-9CAA-10C0004487C8}" type="slidenum">
              <a:rPr lang="en-US" altLang="en-US"/>
              <a:pPr algn="r"/>
              <a:t>209</a:t>
            </a:fld>
            <a:endParaRPr lang="en-US" altLang="en-US"/>
          </a:p>
        </p:txBody>
      </p:sp>
      <p:sp>
        <p:nvSpPr>
          <p:cNvPr id="174083" name="Rectangle 2">
            <a:extLst>
              <a:ext uri="{FF2B5EF4-FFF2-40B4-BE49-F238E27FC236}">
                <a16:creationId xmlns:a16="http://schemas.microsoft.com/office/drawing/2014/main" id="{35B71B95-623E-4A87-A799-58A87B5D2DC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>
            <a:extLst>
              <a:ext uri="{FF2B5EF4-FFF2-40B4-BE49-F238E27FC236}">
                <a16:creationId xmlns:a16="http://schemas.microsoft.com/office/drawing/2014/main" id="{C80CBEE1-7B3A-4BB2-94F2-6B8E4EE78E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>
            <a:extLst>
              <a:ext uri="{FF2B5EF4-FFF2-40B4-BE49-F238E27FC236}">
                <a16:creationId xmlns:a16="http://schemas.microsoft.com/office/drawing/2014/main" id="{280BE9AB-0B5D-4C11-A004-D3A12E92E6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77196A9-CAB7-4DB1-993E-387EE96B81F4}" type="slidenum">
              <a:rPr lang="en-US" altLang="en-US"/>
              <a:pPr algn="r"/>
              <a:t>210</a:t>
            </a:fld>
            <a:endParaRPr lang="en-US" altLang="en-US"/>
          </a:p>
        </p:txBody>
      </p:sp>
      <p:sp>
        <p:nvSpPr>
          <p:cNvPr id="176131" name="Rectangle 2">
            <a:extLst>
              <a:ext uri="{FF2B5EF4-FFF2-40B4-BE49-F238E27FC236}">
                <a16:creationId xmlns:a16="http://schemas.microsoft.com/office/drawing/2014/main" id="{8C199B48-D8BA-42D8-928F-37AF35D43E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>
            <a:extLst>
              <a:ext uri="{FF2B5EF4-FFF2-40B4-BE49-F238E27FC236}">
                <a16:creationId xmlns:a16="http://schemas.microsoft.com/office/drawing/2014/main" id="{44F9D56F-AD79-4093-8465-E0F61C3E0D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>
            <a:extLst>
              <a:ext uri="{FF2B5EF4-FFF2-40B4-BE49-F238E27FC236}">
                <a16:creationId xmlns:a16="http://schemas.microsoft.com/office/drawing/2014/main" id="{F020A3F9-9ABF-41C8-A3A3-F129F2BC3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693414E-4462-4E1B-8157-A2492E27784D}" type="slidenum">
              <a:rPr lang="en-US" altLang="en-US"/>
              <a:pPr algn="r"/>
              <a:t>211</a:t>
            </a:fld>
            <a:endParaRPr lang="en-US" altLang="en-US"/>
          </a:p>
        </p:txBody>
      </p:sp>
      <p:sp>
        <p:nvSpPr>
          <p:cNvPr id="178179" name="Rectangle 2">
            <a:extLst>
              <a:ext uri="{FF2B5EF4-FFF2-40B4-BE49-F238E27FC236}">
                <a16:creationId xmlns:a16="http://schemas.microsoft.com/office/drawing/2014/main" id="{8C998AAE-9BF7-4CA3-B35B-A9176D34F8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>
            <a:extLst>
              <a:ext uri="{FF2B5EF4-FFF2-40B4-BE49-F238E27FC236}">
                <a16:creationId xmlns:a16="http://schemas.microsoft.com/office/drawing/2014/main" id="{2D5FFA0D-EC58-40BC-8682-28F074B349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62E85F6-E50F-4E42-98A0-A3E126EEB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0F158B-8C71-4C7B-A470-4D2B84DDB986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111042" name="Rectangle 2">
            <a:extLst>
              <a:ext uri="{FF2B5EF4-FFF2-40B4-BE49-F238E27FC236}">
                <a16:creationId xmlns:a16="http://schemas.microsoft.com/office/drawing/2014/main" id="{AB0C6448-2F5A-43C6-A0C9-8F6688D545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1043" name="Rectangle 3">
            <a:extLst>
              <a:ext uri="{FF2B5EF4-FFF2-40B4-BE49-F238E27FC236}">
                <a16:creationId xmlns:a16="http://schemas.microsoft.com/office/drawing/2014/main" id="{DA0D5BCF-E7DD-4BAA-9F46-F20068BBA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991361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>
            <a:extLst>
              <a:ext uri="{FF2B5EF4-FFF2-40B4-BE49-F238E27FC236}">
                <a16:creationId xmlns:a16="http://schemas.microsoft.com/office/drawing/2014/main" id="{A302320C-B75C-4068-8444-5CFFAC94AE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BA58A0B-9774-46E5-80D6-C187C501F861}" type="slidenum">
              <a:rPr lang="en-US" altLang="en-US"/>
              <a:pPr algn="r"/>
              <a:t>212</a:t>
            </a:fld>
            <a:endParaRPr lang="en-US" altLang="en-US"/>
          </a:p>
        </p:txBody>
      </p:sp>
      <p:sp>
        <p:nvSpPr>
          <p:cNvPr id="180227" name="Rectangle 2">
            <a:extLst>
              <a:ext uri="{FF2B5EF4-FFF2-40B4-BE49-F238E27FC236}">
                <a16:creationId xmlns:a16="http://schemas.microsoft.com/office/drawing/2014/main" id="{B195B376-53BB-44EA-B223-9132D267115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>
            <a:extLst>
              <a:ext uri="{FF2B5EF4-FFF2-40B4-BE49-F238E27FC236}">
                <a16:creationId xmlns:a16="http://schemas.microsoft.com/office/drawing/2014/main" id="{85FC2F25-DAF3-4D80-A2B2-33E2791BB2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>
            <a:extLst>
              <a:ext uri="{FF2B5EF4-FFF2-40B4-BE49-F238E27FC236}">
                <a16:creationId xmlns:a16="http://schemas.microsoft.com/office/drawing/2014/main" id="{F6F8BC65-F69C-4397-9A22-0C36B29DC6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A7D5BA-A79D-48A0-956C-FD1538746DF1}" type="slidenum">
              <a:rPr lang="en-US" altLang="en-US"/>
              <a:pPr algn="r"/>
              <a:t>213</a:t>
            </a:fld>
            <a:endParaRPr lang="en-US" altLang="en-US"/>
          </a:p>
        </p:txBody>
      </p:sp>
      <p:sp>
        <p:nvSpPr>
          <p:cNvPr id="182275" name="Rectangle 2">
            <a:extLst>
              <a:ext uri="{FF2B5EF4-FFF2-40B4-BE49-F238E27FC236}">
                <a16:creationId xmlns:a16="http://schemas.microsoft.com/office/drawing/2014/main" id="{EDB875B7-CA0A-4B6B-946F-6EC20412D31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>
            <a:extLst>
              <a:ext uri="{FF2B5EF4-FFF2-40B4-BE49-F238E27FC236}">
                <a16:creationId xmlns:a16="http://schemas.microsoft.com/office/drawing/2014/main" id="{CA82BD51-6591-4587-A502-CBB425409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>
            <a:extLst>
              <a:ext uri="{FF2B5EF4-FFF2-40B4-BE49-F238E27FC236}">
                <a16:creationId xmlns:a16="http://schemas.microsoft.com/office/drawing/2014/main" id="{B4F8303E-CC6F-4688-BFC4-A17EA143DF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017DC8-6BAD-49E4-ACEC-A1838B2918F1}" type="slidenum">
              <a:rPr lang="en-US" altLang="en-US"/>
              <a:pPr algn="r"/>
              <a:t>214</a:t>
            </a:fld>
            <a:endParaRPr lang="en-US" altLang="en-US"/>
          </a:p>
        </p:txBody>
      </p:sp>
      <p:sp>
        <p:nvSpPr>
          <p:cNvPr id="184323" name="Rectangle 2">
            <a:extLst>
              <a:ext uri="{FF2B5EF4-FFF2-40B4-BE49-F238E27FC236}">
                <a16:creationId xmlns:a16="http://schemas.microsoft.com/office/drawing/2014/main" id="{F1A3018D-29E9-4EFB-BE4B-17C502E234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>
            <a:extLst>
              <a:ext uri="{FF2B5EF4-FFF2-40B4-BE49-F238E27FC236}">
                <a16:creationId xmlns:a16="http://schemas.microsoft.com/office/drawing/2014/main" id="{6044F9E7-530F-403A-BE96-3CD67A9FC8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>
            <a:extLst>
              <a:ext uri="{FF2B5EF4-FFF2-40B4-BE49-F238E27FC236}">
                <a16:creationId xmlns:a16="http://schemas.microsoft.com/office/drawing/2014/main" id="{CAC83B35-14F5-4E34-B850-465C7B4A63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40D4DFE-1177-48BA-9B3F-21541FE3CD49}" type="slidenum">
              <a:rPr lang="en-US" altLang="en-US"/>
              <a:pPr algn="r"/>
              <a:t>215</a:t>
            </a:fld>
            <a:endParaRPr lang="en-US" altLang="en-US"/>
          </a:p>
        </p:txBody>
      </p:sp>
      <p:sp>
        <p:nvSpPr>
          <p:cNvPr id="186371" name="Rectangle 2">
            <a:extLst>
              <a:ext uri="{FF2B5EF4-FFF2-40B4-BE49-F238E27FC236}">
                <a16:creationId xmlns:a16="http://schemas.microsoft.com/office/drawing/2014/main" id="{1D625C93-EA8C-4664-A780-45AF1C1052C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>
            <a:extLst>
              <a:ext uri="{FF2B5EF4-FFF2-40B4-BE49-F238E27FC236}">
                <a16:creationId xmlns:a16="http://schemas.microsoft.com/office/drawing/2014/main" id="{6F4A0E7A-6279-49D4-9664-4EDDD92871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3C2835A0-0965-4C7A-B303-C44F9D6202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1BB214-A70B-4BC8-B2B5-117F160324E5}" type="slidenum">
              <a:rPr lang="en-US" altLang="en-US"/>
              <a:pPr algn="r"/>
              <a:t>216</a:t>
            </a:fld>
            <a:endParaRPr lang="en-US" altLang="en-US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F6CBEF98-714C-4DE8-95F0-6D3E5E1704D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30B6624B-295A-431B-BE02-CD2C52B614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5CB6E3BC-02D2-4519-8878-28EF7CD3A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B78830-A71B-4470-A80E-55E6FDB0AE1B}" type="slidenum">
              <a:rPr lang="en-US" altLang="en-US"/>
              <a:pPr algn="r"/>
              <a:t>217</a:t>
            </a:fld>
            <a:endParaRPr lang="en-US" altLang="en-US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006345B5-90CD-45E9-B75A-C77D4DA353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3DAD66FD-F553-439D-892F-1B9791FD7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1D3D1C30-FD0B-4B3F-A99E-C36470FD1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CF136D-2C88-4153-96DB-78436F057D2A}" type="slidenum">
              <a:rPr lang="en-US" altLang="en-US"/>
              <a:pPr algn="r"/>
              <a:t>218</a:t>
            </a:fld>
            <a:endParaRPr lang="en-US" altLang="en-US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ABA1E576-75D1-421B-AA83-DE4FC93EC1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7F02DEE0-2158-4D7D-AA25-8FBC12B749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9D901891-E02E-48FA-924E-001650E021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F19A13-E04F-4150-996B-08FC262287A8}" type="slidenum">
              <a:rPr lang="en-US" altLang="en-US"/>
              <a:pPr algn="r"/>
              <a:t>219</a:t>
            </a:fld>
            <a:endParaRPr lang="en-US" altLang="en-US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D53886A3-BD91-4FA3-A446-E1AEDF10CB8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CF607E98-389F-45FE-8DFE-E6E4D97611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>
            <a:extLst>
              <a:ext uri="{FF2B5EF4-FFF2-40B4-BE49-F238E27FC236}">
                <a16:creationId xmlns:a16="http://schemas.microsoft.com/office/drawing/2014/main" id="{F4CDCEC5-93C9-4E09-BAAF-85275818D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82417-C43C-4DD0-A0D1-7D454ADA0358}" type="slidenum">
              <a:rPr lang="en-US" altLang="en-US"/>
              <a:pPr algn="r"/>
              <a:t>220</a:t>
            </a:fld>
            <a:endParaRPr lang="en-US" altLang="en-US"/>
          </a:p>
        </p:txBody>
      </p:sp>
      <p:sp>
        <p:nvSpPr>
          <p:cNvPr id="196611" name="Rectangle 2">
            <a:extLst>
              <a:ext uri="{FF2B5EF4-FFF2-40B4-BE49-F238E27FC236}">
                <a16:creationId xmlns:a16="http://schemas.microsoft.com/office/drawing/2014/main" id="{6FCC540A-1B2B-4108-BC64-E55F8DA49D0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>
            <a:extLst>
              <a:ext uri="{FF2B5EF4-FFF2-40B4-BE49-F238E27FC236}">
                <a16:creationId xmlns:a16="http://schemas.microsoft.com/office/drawing/2014/main" id="{3E20132A-F085-49AC-A8BD-226D7954D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>
            <a:extLst>
              <a:ext uri="{FF2B5EF4-FFF2-40B4-BE49-F238E27FC236}">
                <a16:creationId xmlns:a16="http://schemas.microsoft.com/office/drawing/2014/main" id="{0B654356-5DBF-4DA6-A333-1430DDA54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C5830-7D53-4425-9710-221BBB3AEB23}" type="slidenum">
              <a:rPr lang="en-US" altLang="en-US"/>
              <a:pPr algn="r"/>
              <a:t>221</a:t>
            </a:fld>
            <a:endParaRPr lang="en-US" altLang="en-US"/>
          </a:p>
        </p:txBody>
      </p:sp>
      <p:sp>
        <p:nvSpPr>
          <p:cNvPr id="198659" name="Rectangle 2">
            <a:extLst>
              <a:ext uri="{FF2B5EF4-FFF2-40B4-BE49-F238E27FC236}">
                <a16:creationId xmlns:a16="http://schemas.microsoft.com/office/drawing/2014/main" id="{C760C0E0-8338-47F7-93BB-14091CD1C6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60" name="Rectangle 3">
            <a:extLst>
              <a:ext uri="{FF2B5EF4-FFF2-40B4-BE49-F238E27FC236}">
                <a16:creationId xmlns:a16="http://schemas.microsoft.com/office/drawing/2014/main" id="{F78F6501-2A49-4CED-9526-F5C7755B19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A7DFD87-C0F8-45EE-850A-9A7AFFE32D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6DBAAE-C026-4D07-A14D-EF7205ED2241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113090" name="Rectangle 2">
            <a:extLst>
              <a:ext uri="{FF2B5EF4-FFF2-40B4-BE49-F238E27FC236}">
                <a16:creationId xmlns:a16="http://schemas.microsoft.com/office/drawing/2014/main" id="{4018F202-809F-46A3-B49F-6752A212AC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3091" name="Rectangle 3">
            <a:extLst>
              <a:ext uri="{FF2B5EF4-FFF2-40B4-BE49-F238E27FC236}">
                <a16:creationId xmlns:a16="http://schemas.microsoft.com/office/drawing/2014/main" id="{ED0A02C2-A22F-4E94-90E0-35B4287E00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911105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>
            <a:extLst>
              <a:ext uri="{FF2B5EF4-FFF2-40B4-BE49-F238E27FC236}">
                <a16:creationId xmlns:a16="http://schemas.microsoft.com/office/drawing/2014/main" id="{B186DC66-6B27-4F73-B7A4-5A961351A7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0A2EDA5-FBC2-43A7-B86E-1E62412872C2}" type="slidenum">
              <a:rPr lang="en-US" altLang="en-US"/>
              <a:pPr algn="r"/>
              <a:t>222</a:t>
            </a:fld>
            <a:endParaRPr lang="en-US" altLang="en-US"/>
          </a:p>
        </p:txBody>
      </p:sp>
      <p:sp>
        <p:nvSpPr>
          <p:cNvPr id="200707" name="Rectangle 2">
            <a:extLst>
              <a:ext uri="{FF2B5EF4-FFF2-40B4-BE49-F238E27FC236}">
                <a16:creationId xmlns:a16="http://schemas.microsoft.com/office/drawing/2014/main" id="{345D4DFB-9808-4BF1-9E3A-9AAE4B4D8E9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>
            <a:extLst>
              <a:ext uri="{FF2B5EF4-FFF2-40B4-BE49-F238E27FC236}">
                <a16:creationId xmlns:a16="http://schemas.microsoft.com/office/drawing/2014/main" id="{B9526CE5-0228-4D39-9A7C-27F74DDD6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>
            <a:extLst>
              <a:ext uri="{FF2B5EF4-FFF2-40B4-BE49-F238E27FC236}">
                <a16:creationId xmlns:a16="http://schemas.microsoft.com/office/drawing/2014/main" id="{EE40873F-7EBA-4E1A-A664-6C188BDE05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FE6799B-05FD-488C-937A-F6AC495069C1}" type="slidenum">
              <a:rPr lang="en-US" altLang="en-US"/>
              <a:pPr algn="r"/>
              <a:t>223</a:t>
            </a:fld>
            <a:endParaRPr lang="en-US" altLang="en-US"/>
          </a:p>
        </p:txBody>
      </p:sp>
      <p:sp>
        <p:nvSpPr>
          <p:cNvPr id="202755" name="Rectangle 2">
            <a:extLst>
              <a:ext uri="{FF2B5EF4-FFF2-40B4-BE49-F238E27FC236}">
                <a16:creationId xmlns:a16="http://schemas.microsoft.com/office/drawing/2014/main" id="{0D7CB55F-4219-450A-9258-8FAA83E133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>
            <a:extLst>
              <a:ext uri="{FF2B5EF4-FFF2-40B4-BE49-F238E27FC236}">
                <a16:creationId xmlns:a16="http://schemas.microsoft.com/office/drawing/2014/main" id="{92691270-BF76-4208-8976-BA5EFE7478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04A7EF78-5E9B-4597-8666-8EC403656A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64EE523-E43C-4031-881D-5E3EE5E2929C}" type="slidenum">
              <a:rPr lang="en-US" altLang="en-US"/>
              <a:pPr algn="r"/>
              <a:t>224</a:t>
            </a:fld>
            <a:endParaRPr lang="en-US" altLang="en-US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60D369F5-6E2E-4366-8020-208C1F4B997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072436C5-2946-4557-8D95-D20AFFD723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35866728-05F2-4CCA-94C7-9FE7935FA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758831-9DB7-4366-8E28-602409F42BB9}" type="slidenum">
              <a:rPr lang="en-US" altLang="en-US"/>
              <a:pPr algn="r"/>
              <a:t>225</a:t>
            </a:fld>
            <a:endParaRPr lang="en-US" altLang="en-US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0B6EF78C-55EF-47F4-B0FF-0C4E475D18E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C9F6B194-36C4-4544-ABE6-66590EB1A7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62767167-402B-4441-BC9E-454601FC03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7E9880-1990-4A3A-A590-8DC433FEF5BF}" type="slidenum">
              <a:rPr lang="en-US" altLang="en-US"/>
              <a:pPr algn="r"/>
              <a:t>226</a:t>
            </a:fld>
            <a:endParaRPr lang="en-US" altLang="en-US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1401817-B3AD-47C5-8412-4F7D26D19F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D0459C82-540F-4FB1-B76D-1ECC3852A4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6185B092-575C-4199-BF55-55BB6F8AC7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FB3965-8341-40B0-B6A3-C3CB75DEDCBF}" type="slidenum">
              <a:rPr lang="en-US" altLang="en-US"/>
              <a:pPr algn="r"/>
              <a:t>227</a:t>
            </a:fld>
            <a:endParaRPr lang="en-US" altLang="en-US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DA10EAD7-9551-4135-88A4-80F07EBE540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47F0490A-6964-47D3-B544-62B33512B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35C31A21-ECAC-49DC-B9EE-873CC41618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A3AB7D-560A-4165-8CC6-F7C1A8C60052}" type="slidenum">
              <a:rPr lang="en-US" altLang="en-US"/>
              <a:pPr algn="r"/>
              <a:t>228</a:t>
            </a:fld>
            <a:endParaRPr lang="en-US" altLang="en-US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48DE84B5-589F-4ACE-A4E9-DFA5846175E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4E4F5B44-820C-427E-8EC8-21857B43A2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D102A517-8DFC-416E-B9DE-A1F23C3483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E3192C5-FE78-4B5A-97F4-EE3E8C345284}" type="slidenum">
              <a:rPr lang="en-US" altLang="en-US"/>
              <a:pPr algn="r"/>
              <a:t>229</a:t>
            </a:fld>
            <a:endParaRPr lang="en-US" altLang="en-US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059C273E-36BE-4501-B4FE-FD3AAC08C4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A96B80ED-8D6C-4E6F-974C-77B094F7D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C15D2764-672D-4394-966B-CD4E7111F4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482071A-96E3-4212-83DB-6EF2060FF266}" type="slidenum">
              <a:rPr lang="en-US" altLang="en-US"/>
              <a:pPr algn="r"/>
              <a:t>230</a:t>
            </a:fld>
            <a:endParaRPr lang="en-US" altLang="en-US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EA603FAB-68F0-4A7B-9790-0E6B33A1F2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3D3E3CC3-73C6-4BCF-85B2-D4693CAFC5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BC326782-88BE-455E-A081-732538968E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A289121-36D7-4446-A5ED-DEC680C02A2C}" type="slidenum">
              <a:rPr lang="en-US" altLang="en-US"/>
              <a:pPr algn="r"/>
              <a:t>231</a:t>
            </a:fld>
            <a:endParaRPr lang="en-US" altLang="en-US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2B23616B-AE88-4484-9D08-F61169AB689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6DC509E8-3063-469E-AD8A-BFA3B27F0B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B8ED584-DC32-45E0-8A5C-F3FEACD0F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9EE454B-5589-456B-AC32-F29FEF97718B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115138" name="Rectangle 2">
            <a:extLst>
              <a:ext uri="{FF2B5EF4-FFF2-40B4-BE49-F238E27FC236}">
                <a16:creationId xmlns:a16="http://schemas.microsoft.com/office/drawing/2014/main" id="{DDFE8487-06FF-46C3-8AF4-16282F2D49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5139" name="Rectangle 3">
            <a:extLst>
              <a:ext uri="{FF2B5EF4-FFF2-40B4-BE49-F238E27FC236}">
                <a16:creationId xmlns:a16="http://schemas.microsoft.com/office/drawing/2014/main" id="{7CE71464-1ECE-4206-9B6A-B370E83877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8180789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AF4968F9-A46F-4ECC-A4DD-969CBD458C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EAF026-8EE4-4512-B63E-2E0A9AA75A6C}" type="slidenum">
              <a:rPr lang="en-US" altLang="en-US"/>
              <a:pPr algn="r"/>
              <a:t>232</a:t>
            </a:fld>
            <a:endParaRPr lang="en-US" altLang="en-US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865D169B-6D7F-4737-B7FE-BF3FF3773F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5C85F07D-C1B6-4977-B623-48F3D1BDA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DCA74DAD-DE57-45C0-A3E5-1C97CBF50D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159DC6A-A72B-4781-B61D-955E3BB1D397}" type="slidenum">
              <a:rPr lang="en-US" altLang="en-US"/>
              <a:pPr algn="r"/>
              <a:t>233</a:t>
            </a:fld>
            <a:endParaRPr lang="en-US" altLang="en-US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C8F1B18D-FA34-4990-BFE6-AEA577164F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9751D7E5-EDF0-449D-B267-C554E45DB1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CF0A2DE2-6A25-4B75-93D2-8557A12D21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83CCC1-6CF3-4836-8393-499417DA82D8}" type="slidenum">
              <a:rPr lang="en-US" altLang="en-US"/>
              <a:pPr algn="r"/>
              <a:t>234</a:t>
            </a:fld>
            <a:endParaRPr lang="en-US" altLang="en-US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E4594908-B208-4A72-89BE-FD9694147EC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137853B5-8CFA-4079-9769-04EAD4F4FB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2E10595-F2E5-4399-8CB4-5E7C6C6E8D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F794A3-E464-47EC-A03D-9E0FADF42587}" type="slidenum">
              <a:rPr lang="en-US" altLang="en-US"/>
              <a:pPr algn="r"/>
              <a:t>235</a:t>
            </a:fld>
            <a:endParaRPr lang="en-US" altLang="en-US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7A7585CB-CC2C-4120-9F9C-04A5C04E7A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A4C7A94B-7A2E-4F8B-9F72-839E90540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7EB9BB47-2382-47EE-86E0-3B8197B95A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940717B-3E57-4518-B743-4E9EAA6C1A79}" type="slidenum">
              <a:rPr lang="en-US" altLang="en-US"/>
              <a:pPr algn="r"/>
              <a:t>236</a:t>
            </a:fld>
            <a:endParaRPr lang="en-US" altLang="en-US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FBD146F3-B84E-4F70-9A13-A8187CD580A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02C7C02C-3771-450D-889D-EBDCF6A70E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E4A6A927-7920-4A15-859F-63C95F1FD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3811369-004D-4566-8425-47895247DB9B}" type="slidenum">
              <a:rPr lang="en-US" altLang="en-US"/>
              <a:pPr algn="r"/>
              <a:t>237</a:t>
            </a:fld>
            <a:endParaRPr lang="en-US" altLang="en-US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746C85E3-E3A6-43BD-8488-117A3FC6BF7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5751F246-8E75-47AE-9CC0-D5CD432287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5C058F56-F710-49A2-B8E5-00E2F588A0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4F305BE-9E92-4961-A1BA-85CFF562E600}" type="slidenum">
              <a:rPr lang="en-US" altLang="en-US"/>
              <a:pPr algn="r"/>
              <a:t>238</a:t>
            </a:fld>
            <a:endParaRPr lang="en-US" altLang="en-US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885E131B-A16A-43DC-BBC0-8A2730A75C8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69C580EC-08E1-453F-A932-E0874A91C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748CBEF9-11DA-462B-8328-2DF6D63A57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79F672-4D48-4678-B662-92DB2CA590B7}" type="slidenum">
              <a:rPr lang="en-US" altLang="en-US"/>
              <a:pPr algn="r"/>
              <a:t>239</a:t>
            </a:fld>
            <a:endParaRPr lang="en-US" altLang="en-US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92FA35D4-38D1-40CC-9069-A118B3EA995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17FE9DBC-ED50-4254-8FCE-4D342F0F8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26B7C5F2-5038-4D8C-88D8-4A88E55783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3514D6-3162-42D3-BCDE-EC3BAD3B430F}" type="slidenum">
              <a:rPr lang="en-US" altLang="en-US"/>
              <a:pPr algn="r"/>
              <a:t>240</a:t>
            </a:fld>
            <a:endParaRPr lang="en-US" altLang="en-US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59F39AA1-DE69-416F-8295-4AFEA32DB3A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8D5B3CCA-F393-4F6E-B2AF-573D2082F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3130754A-9A6D-4074-92A0-5E709C2754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621F327-B60A-4FC4-AC26-3E160419938D}" type="slidenum">
              <a:rPr lang="en-US" altLang="en-US"/>
              <a:pPr algn="r"/>
              <a:t>241</a:t>
            </a:fld>
            <a:endParaRPr lang="en-US" altLang="en-US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22A371A0-ECEB-411B-B79D-0608B3E3D2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B96AE7F9-C5C0-4B1F-9030-043F4084E9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87EB85E-B071-46F9-AD7B-67447CF746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6F1A0A-730A-4831-88A2-DF100071161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17186" name="Rectangle 2">
            <a:extLst>
              <a:ext uri="{FF2B5EF4-FFF2-40B4-BE49-F238E27FC236}">
                <a16:creationId xmlns:a16="http://schemas.microsoft.com/office/drawing/2014/main" id="{1F491574-4079-4375-A579-7377F974F8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7187" name="Rectangle 3">
            <a:extLst>
              <a:ext uri="{FF2B5EF4-FFF2-40B4-BE49-F238E27FC236}">
                <a16:creationId xmlns:a16="http://schemas.microsoft.com/office/drawing/2014/main" id="{39620338-D81A-4CFD-B761-727D149BED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6303174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432D9E3F-64BC-44F4-A973-83F8894EC2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BCDC86-74D1-410F-8688-8A7E328B6687}" type="slidenum">
              <a:rPr lang="en-US" altLang="en-US"/>
              <a:pPr algn="r"/>
              <a:t>242</a:t>
            </a:fld>
            <a:endParaRPr lang="en-US" altLang="en-US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DBE274AD-6405-401C-A664-5E7BCBCC88C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D8AD6B60-3179-49A2-B891-FFE5CF6B7F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CC9AE828-F197-4F81-B7BB-6B851E5DC5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CFC42B-3169-4303-9FDD-5361B8EC0323}" type="slidenum">
              <a:rPr lang="en-US" altLang="en-US"/>
              <a:pPr algn="r"/>
              <a:t>243</a:t>
            </a:fld>
            <a:endParaRPr lang="en-US" altLang="en-US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0630D860-6471-4B5B-A375-E0EB5B31B68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EF3F714A-B8DA-4CDA-9E0C-CB1ED2E6AD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A6CAEDD8-8F7C-4069-8E89-20E732CCCF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764EED-214F-4601-8ECD-1EEFD7C0FC96}" type="slidenum">
              <a:rPr lang="en-US" altLang="en-US"/>
              <a:pPr algn="r"/>
              <a:t>244</a:t>
            </a:fld>
            <a:endParaRPr lang="en-US" altLang="en-US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F3D5A76C-DC46-473A-B144-AC876017976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476820AD-F4E4-4211-832F-315B1F6579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57CF6221-5F86-4496-AB3F-F674754F17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413FD8-3B22-4979-BA5F-055B800CDABC}" type="slidenum">
              <a:rPr lang="en-US" altLang="en-US"/>
              <a:pPr algn="r"/>
              <a:t>245</a:t>
            </a:fld>
            <a:endParaRPr lang="en-US" altLang="en-US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C11B19A1-DF42-42B3-A353-A40BED1BE74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9D51EBB2-1A77-4CF9-B833-BE6B75344F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>
            <a:extLst>
              <a:ext uri="{FF2B5EF4-FFF2-40B4-BE49-F238E27FC236}">
                <a16:creationId xmlns:a16="http://schemas.microsoft.com/office/drawing/2014/main" id="{827042EF-BDBC-4279-ADCF-5E0187D95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BBE451-7AC8-4BC1-A716-BDBE2F45574B}" type="slidenum">
              <a:rPr lang="en-US" altLang="en-US"/>
              <a:pPr algn="r"/>
              <a:t>246</a:t>
            </a:fld>
            <a:endParaRPr lang="en-US" altLang="en-US"/>
          </a:p>
        </p:txBody>
      </p:sp>
      <p:sp>
        <p:nvSpPr>
          <p:cNvPr id="249859" name="Rectangle 2">
            <a:extLst>
              <a:ext uri="{FF2B5EF4-FFF2-40B4-BE49-F238E27FC236}">
                <a16:creationId xmlns:a16="http://schemas.microsoft.com/office/drawing/2014/main" id="{C3B00D86-A124-486D-9420-30A644AFA2D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>
            <a:extLst>
              <a:ext uri="{FF2B5EF4-FFF2-40B4-BE49-F238E27FC236}">
                <a16:creationId xmlns:a16="http://schemas.microsoft.com/office/drawing/2014/main" id="{1F4A11E4-76F8-49E3-AC23-26CFF41A6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052FD966-3041-4EFB-94DD-955659AB7B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18BE44A-5D8B-450B-99F6-ADD07820B7A4}" type="slidenum">
              <a:rPr lang="en-US" altLang="en-US"/>
              <a:pPr algn="r"/>
              <a:t>247</a:t>
            </a:fld>
            <a:endParaRPr lang="en-US" altLang="en-US"/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754D1F55-CF71-4E7D-9028-B3E9FA7926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C22F455A-F170-491B-AC2E-CA006E2AA9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>
            <a:extLst>
              <a:ext uri="{FF2B5EF4-FFF2-40B4-BE49-F238E27FC236}">
                <a16:creationId xmlns:a16="http://schemas.microsoft.com/office/drawing/2014/main" id="{195AE50D-CEA1-4D6E-8BF9-574293ED9F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941F549-1C0C-48B1-A689-E0CA00DF80D3}" type="slidenum">
              <a:rPr lang="en-US" altLang="en-US"/>
              <a:pPr algn="r"/>
              <a:t>248</a:t>
            </a:fld>
            <a:endParaRPr lang="en-US" altLang="en-US"/>
          </a:p>
        </p:txBody>
      </p:sp>
      <p:sp>
        <p:nvSpPr>
          <p:cNvPr id="253955" name="Rectangle 2">
            <a:extLst>
              <a:ext uri="{FF2B5EF4-FFF2-40B4-BE49-F238E27FC236}">
                <a16:creationId xmlns:a16="http://schemas.microsoft.com/office/drawing/2014/main" id="{42273CD0-2178-4086-BE22-4153EB40BF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>
            <a:extLst>
              <a:ext uri="{FF2B5EF4-FFF2-40B4-BE49-F238E27FC236}">
                <a16:creationId xmlns:a16="http://schemas.microsoft.com/office/drawing/2014/main" id="{ABE30EEB-707D-4288-B07B-C6CCE86C2D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>
            <a:extLst>
              <a:ext uri="{FF2B5EF4-FFF2-40B4-BE49-F238E27FC236}">
                <a16:creationId xmlns:a16="http://schemas.microsoft.com/office/drawing/2014/main" id="{EFBCEF81-03D4-441B-A5BD-DB19AFDE49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BD4D0C3-C4B4-4BB1-A259-A18AF374A104}" type="slidenum">
              <a:rPr lang="en-US" altLang="en-US"/>
              <a:pPr algn="r"/>
              <a:t>249</a:t>
            </a:fld>
            <a:endParaRPr lang="en-US" altLang="en-US"/>
          </a:p>
        </p:txBody>
      </p:sp>
      <p:sp>
        <p:nvSpPr>
          <p:cNvPr id="256003" name="Rectangle 2">
            <a:extLst>
              <a:ext uri="{FF2B5EF4-FFF2-40B4-BE49-F238E27FC236}">
                <a16:creationId xmlns:a16="http://schemas.microsoft.com/office/drawing/2014/main" id="{54EA22E8-68BA-4181-B458-69C839E338A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>
            <a:extLst>
              <a:ext uri="{FF2B5EF4-FFF2-40B4-BE49-F238E27FC236}">
                <a16:creationId xmlns:a16="http://schemas.microsoft.com/office/drawing/2014/main" id="{C13E7A56-C7FA-4292-8AB3-E0C2451B2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5075414-8E83-4D39-8C13-A8B9577B9D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E34C03-92F3-4135-B794-641BACAC1063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1037314" name="Rectangle 2">
            <a:extLst>
              <a:ext uri="{FF2B5EF4-FFF2-40B4-BE49-F238E27FC236}">
                <a16:creationId xmlns:a16="http://schemas.microsoft.com/office/drawing/2014/main" id="{3716E6A9-C45E-4F13-B903-C6EFD249CE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7315" name="Rectangle 3">
            <a:extLst>
              <a:ext uri="{FF2B5EF4-FFF2-40B4-BE49-F238E27FC236}">
                <a16:creationId xmlns:a16="http://schemas.microsoft.com/office/drawing/2014/main" id="{0ADCB1E2-CB71-4630-9D16-608326A6B5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1253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77F0E81-3D89-452B-821C-559A88DE95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1E8918-5EA4-4B58-A94D-D95BC246AF4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119234" name="Rectangle 2">
            <a:extLst>
              <a:ext uri="{FF2B5EF4-FFF2-40B4-BE49-F238E27FC236}">
                <a16:creationId xmlns:a16="http://schemas.microsoft.com/office/drawing/2014/main" id="{FECB5555-4A79-42D8-B598-73DF0F1D34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9235" name="Rectangle 3">
            <a:extLst>
              <a:ext uri="{FF2B5EF4-FFF2-40B4-BE49-F238E27FC236}">
                <a16:creationId xmlns:a16="http://schemas.microsoft.com/office/drawing/2014/main" id="{20D44A02-A8C6-4000-A1FC-8297F655D0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479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AB3943F-1D03-4438-8D32-E4B9CFA1A2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948DBD-31ED-46DD-A7E3-6F7B92EB30F7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121282" name="Rectangle 2">
            <a:extLst>
              <a:ext uri="{FF2B5EF4-FFF2-40B4-BE49-F238E27FC236}">
                <a16:creationId xmlns:a16="http://schemas.microsoft.com/office/drawing/2014/main" id="{C3084941-0D61-4538-9C54-0B4BD7C1F9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1283" name="Rectangle 3">
            <a:extLst>
              <a:ext uri="{FF2B5EF4-FFF2-40B4-BE49-F238E27FC236}">
                <a16:creationId xmlns:a16="http://schemas.microsoft.com/office/drawing/2014/main" id="{58E60C09-A07A-4C15-B18C-5DD6B66749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2537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F8F7AEF-ED33-4CC8-B995-1475049B55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2E7831-C143-4112-8FBD-01ED230B03A5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123330" name="Rectangle 2">
            <a:extLst>
              <a:ext uri="{FF2B5EF4-FFF2-40B4-BE49-F238E27FC236}">
                <a16:creationId xmlns:a16="http://schemas.microsoft.com/office/drawing/2014/main" id="{A369245F-F7D8-465E-B1DC-6129F0AF2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3331" name="Rectangle 3">
            <a:extLst>
              <a:ext uri="{FF2B5EF4-FFF2-40B4-BE49-F238E27FC236}">
                <a16:creationId xmlns:a16="http://schemas.microsoft.com/office/drawing/2014/main" id="{C592D165-0090-4CCB-A656-777C42508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58946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284041F-AA9B-4754-BCBF-8AEA85725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6BD3E3-A068-41E5-9C9A-53D61824DFF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217538" name="Rectangle 2">
            <a:extLst>
              <a:ext uri="{FF2B5EF4-FFF2-40B4-BE49-F238E27FC236}">
                <a16:creationId xmlns:a16="http://schemas.microsoft.com/office/drawing/2014/main" id="{B09C0B9E-2CA0-42F3-9417-F1974B40EF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7539" name="Rectangle 3">
            <a:extLst>
              <a:ext uri="{FF2B5EF4-FFF2-40B4-BE49-F238E27FC236}">
                <a16:creationId xmlns:a16="http://schemas.microsoft.com/office/drawing/2014/main" id="{6EBFA41F-F269-4A76-A5FE-431812FF30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93602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35C3D8C-A730-41FA-B0AB-730CE895A7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A8F3F7-9504-47E2-963A-57A3E6AEF73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25378" name="Rectangle 2">
            <a:extLst>
              <a:ext uri="{FF2B5EF4-FFF2-40B4-BE49-F238E27FC236}">
                <a16:creationId xmlns:a16="http://schemas.microsoft.com/office/drawing/2014/main" id="{A8FFCDE1-F76A-4CFA-BC72-C2D0FCA76C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5379" name="Rectangle 3">
            <a:extLst>
              <a:ext uri="{FF2B5EF4-FFF2-40B4-BE49-F238E27FC236}">
                <a16:creationId xmlns:a16="http://schemas.microsoft.com/office/drawing/2014/main" id="{C2313A6A-958D-4CC9-9B9E-12F7197C4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634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7989042-9F76-4C65-99EE-5030DAA53A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2148E3-6FFC-4003-82E3-57BF9CC96740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127426" name="Rectangle 2">
            <a:extLst>
              <a:ext uri="{FF2B5EF4-FFF2-40B4-BE49-F238E27FC236}">
                <a16:creationId xmlns:a16="http://schemas.microsoft.com/office/drawing/2014/main" id="{88402774-0884-4834-9A92-D5B9CBB58B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7427" name="Rectangle 3">
            <a:extLst>
              <a:ext uri="{FF2B5EF4-FFF2-40B4-BE49-F238E27FC236}">
                <a16:creationId xmlns:a16="http://schemas.microsoft.com/office/drawing/2014/main" id="{DE6A45D3-4FC3-441B-A667-40583F39CF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1744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897FA45-8E2C-4BAB-93F1-6B005E13D9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42816-318D-4D08-B951-F82AC8280988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129474" name="Rectangle 2">
            <a:extLst>
              <a:ext uri="{FF2B5EF4-FFF2-40B4-BE49-F238E27FC236}">
                <a16:creationId xmlns:a16="http://schemas.microsoft.com/office/drawing/2014/main" id="{50462BA5-E6B1-401E-9739-8083183029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9475" name="Rectangle 3">
            <a:extLst>
              <a:ext uri="{FF2B5EF4-FFF2-40B4-BE49-F238E27FC236}">
                <a16:creationId xmlns:a16="http://schemas.microsoft.com/office/drawing/2014/main" id="{5ED7E430-26DB-4377-986A-97CA84DB69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5657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246CDD4-F4E6-467C-ABED-92ABDF74C7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D5EA1E-B5A6-47D3-9DC3-2C6B43F5C319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131522" name="Rectangle 2">
            <a:extLst>
              <a:ext uri="{FF2B5EF4-FFF2-40B4-BE49-F238E27FC236}">
                <a16:creationId xmlns:a16="http://schemas.microsoft.com/office/drawing/2014/main" id="{A43E494A-981C-4236-8093-F13122FC2F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1523" name="Rectangle 3">
            <a:extLst>
              <a:ext uri="{FF2B5EF4-FFF2-40B4-BE49-F238E27FC236}">
                <a16:creationId xmlns:a16="http://schemas.microsoft.com/office/drawing/2014/main" id="{9B24021D-3F21-425A-949F-853CF6297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7905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97A3907-F28B-4D74-BAC2-02CFE8F6BA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6FBCD-4C96-49DC-BCA5-4AA35EE7200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21634" name="Rectangle 2">
            <a:extLst>
              <a:ext uri="{FF2B5EF4-FFF2-40B4-BE49-F238E27FC236}">
                <a16:creationId xmlns:a16="http://schemas.microsoft.com/office/drawing/2014/main" id="{FAFD5D5C-63F6-495C-AB39-7F68AF06F8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1635" name="Rectangle 3">
            <a:extLst>
              <a:ext uri="{FF2B5EF4-FFF2-40B4-BE49-F238E27FC236}">
                <a16:creationId xmlns:a16="http://schemas.microsoft.com/office/drawing/2014/main" id="{3D72663F-8991-4E0F-B1F9-A81C9AB747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8212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7AF0A1D-AA54-4B35-BE95-604BC0C13B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D16C43-93B6-4866-A02B-C54582674E64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223682" name="Rectangle 2">
            <a:extLst>
              <a:ext uri="{FF2B5EF4-FFF2-40B4-BE49-F238E27FC236}">
                <a16:creationId xmlns:a16="http://schemas.microsoft.com/office/drawing/2014/main" id="{866DB119-3131-42CD-9D40-8A402CB120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3683" name="Rectangle 3">
            <a:extLst>
              <a:ext uri="{FF2B5EF4-FFF2-40B4-BE49-F238E27FC236}">
                <a16:creationId xmlns:a16="http://schemas.microsoft.com/office/drawing/2014/main" id="{74BCFB81-5829-4560-82C6-3150E3E21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694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320C95-D6D8-4496-8747-0E75DF7778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692941-DFD9-4D6A-A7AD-552C80A57CD8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039362" name="Rectangle 2">
            <a:extLst>
              <a:ext uri="{FF2B5EF4-FFF2-40B4-BE49-F238E27FC236}">
                <a16:creationId xmlns:a16="http://schemas.microsoft.com/office/drawing/2014/main" id="{9CBA93EA-0BBB-47A2-B82A-A6962199CB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9363" name="Rectangle 3">
            <a:extLst>
              <a:ext uri="{FF2B5EF4-FFF2-40B4-BE49-F238E27FC236}">
                <a16:creationId xmlns:a16="http://schemas.microsoft.com/office/drawing/2014/main" id="{56ADD1C0-BE15-40CA-9478-9B8F7D7F1E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31683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A9E2AC1-E3EE-4D43-9B4F-017355C0B8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DF719E-C9E7-4DED-9401-5EFE11107D4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93922" name="Rectangle 2">
            <a:extLst>
              <a:ext uri="{FF2B5EF4-FFF2-40B4-BE49-F238E27FC236}">
                <a16:creationId xmlns:a16="http://schemas.microsoft.com/office/drawing/2014/main" id="{58991FAC-DAD7-44F6-89E6-45C8F1BC90C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23" name="Rectangle 3">
            <a:extLst>
              <a:ext uri="{FF2B5EF4-FFF2-40B4-BE49-F238E27FC236}">
                <a16:creationId xmlns:a16="http://schemas.microsoft.com/office/drawing/2014/main" id="{8C5A756A-9B8A-4FE4-AF58-3286B3BFC6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272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9A7D200-D2A1-455A-98DC-14A155916B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997171-139A-45B9-B040-C15ECE8482D4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595970" name="Rectangle 2">
            <a:extLst>
              <a:ext uri="{FF2B5EF4-FFF2-40B4-BE49-F238E27FC236}">
                <a16:creationId xmlns:a16="http://schemas.microsoft.com/office/drawing/2014/main" id="{47100800-3992-4283-8A49-1EDFA33DB57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5971" name="Rectangle 3">
            <a:extLst>
              <a:ext uri="{FF2B5EF4-FFF2-40B4-BE49-F238E27FC236}">
                <a16:creationId xmlns:a16="http://schemas.microsoft.com/office/drawing/2014/main" id="{F93ECDF9-FDEB-4C74-A0D6-BC2222203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6101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A74274-9F6E-4BCE-8F03-BA1E947F91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7DC5A4-BD44-4235-A9A2-BB84C773B8C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96994" name="Rectangle 2">
            <a:extLst>
              <a:ext uri="{FF2B5EF4-FFF2-40B4-BE49-F238E27FC236}">
                <a16:creationId xmlns:a16="http://schemas.microsoft.com/office/drawing/2014/main" id="{87E6567C-1139-460C-9998-245AAD6CD03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6995" name="Rectangle 3">
            <a:extLst>
              <a:ext uri="{FF2B5EF4-FFF2-40B4-BE49-F238E27FC236}">
                <a16:creationId xmlns:a16="http://schemas.microsoft.com/office/drawing/2014/main" id="{382D2D7C-A3A4-4DE3-884D-18D133637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1567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3B641E5-0EEB-4CD8-8815-E5A6A92703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3DF8DF-F292-41CF-8EF5-31647ED71F30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598018" name="Rectangle 2">
            <a:extLst>
              <a:ext uri="{FF2B5EF4-FFF2-40B4-BE49-F238E27FC236}">
                <a16:creationId xmlns:a16="http://schemas.microsoft.com/office/drawing/2014/main" id="{FC7200CE-81FD-4924-B968-489636D92DA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8019" name="Rectangle 3">
            <a:extLst>
              <a:ext uri="{FF2B5EF4-FFF2-40B4-BE49-F238E27FC236}">
                <a16:creationId xmlns:a16="http://schemas.microsoft.com/office/drawing/2014/main" id="{728E7E4F-9D4F-4AF4-AE7D-E9111319C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6426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1644D00-0537-4BDD-8086-DDB5152630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BB3F7E-1DED-4668-8071-21F73E90EE5A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599042" name="Rectangle 2">
            <a:extLst>
              <a:ext uri="{FF2B5EF4-FFF2-40B4-BE49-F238E27FC236}">
                <a16:creationId xmlns:a16="http://schemas.microsoft.com/office/drawing/2014/main" id="{0D95ED49-5600-4B72-A774-A64F8B44703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9043" name="Rectangle 3">
            <a:extLst>
              <a:ext uri="{FF2B5EF4-FFF2-40B4-BE49-F238E27FC236}">
                <a16:creationId xmlns:a16="http://schemas.microsoft.com/office/drawing/2014/main" id="{E63AF5C4-E49E-472C-B805-8EA562820B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1448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84BA397-5A21-4197-A49B-1A62190369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30D270-55D1-4AAC-A490-3CA2569D1EEB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600066" name="Rectangle 2">
            <a:extLst>
              <a:ext uri="{FF2B5EF4-FFF2-40B4-BE49-F238E27FC236}">
                <a16:creationId xmlns:a16="http://schemas.microsoft.com/office/drawing/2014/main" id="{A000807D-6B4D-42C3-91BC-5DA7D2BC9B3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0067" name="Rectangle 3">
            <a:extLst>
              <a:ext uri="{FF2B5EF4-FFF2-40B4-BE49-F238E27FC236}">
                <a16:creationId xmlns:a16="http://schemas.microsoft.com/office/drawing/2014/main" id="{11951AB3-FDB6-4D92-9CF4-95F9525097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005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17A6B67-A072-4A45-B034-92E6B8302B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104136-D930-4233-B241-39CE0C7B5D9C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601090" name="Rectangle 2">
            <a:extLst>
              <a:ext uri="{FF2B5EF4-FFF2-40B4-BE49-F238E27FC236}">
                <a16:creationId xmlns:a16="http://schemas.microsoft.com/office/drawing/2014/main" id="{57202BC5-2E33-4105-A20E-C8C6EF4D49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1091" name="Rectangle 3">
            <a:extLst>
              <a:ext uri="{FF2B5EF4-FFF2-40B4-BE49-F238E27FC236}">
                <a16:creationId xmlns:a16="http://schemas.microsoft.com/office/drawing/2014/main" id="{129AD11E-8EDA-48B2-8EB3-2001DC45BD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1910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9010FB9-9C3A-401B-BE84-82423104B3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34CB45-1EC9-4E8D-8B3C-E593598CEBA3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602114" name="Rectangle 2">
            <a:extLst>
              <a:ext uri="{FF2B5EF4-FFF2-40B4-BE49-F238E27FC236}">
                <a16:creationId xmlns:a16="http://schemas.microsoft.com/office/drawing/2014/main" id="{6C42D094-038C-48E1-B524-236931D18F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2115" name="Rectangle 3">
            <a:extLst>
              <a:ext uri="{FF2B5EF4-FFF2-40B4-BE49-F238E27FC236}">
                <a16:creationId xmlns:a16="http://schemas.microsoft.com/office/drawing/2014/main" id="{2EAC0766-B904-4713-A150-F7DB0AFE31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2523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FEC4CB7-A8E1-408E-95A6-5C2E116840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8A2F1B-83C3-4BDA-B945-443D57F233AE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03138" name="Rectangle 2">
            <a:extLst>
              <a:ext uri="{FF2B5EF4-FFF2-40B4-BE49-F238E27FC236}">
                <a16:creationId xmlns:a16="http://schemas.microsoft.com/office/drawing/2014/main" id="{03BC9BAB-C78A-47EF-971E-1A648F40E4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3139" name="Rectangle 3">
            <a:extLst>
              <a:ext uri="{FF2B5EF4-FFF2-40B4-BE49-F238E27FC236}">
                <a16:creationId xmlns:a16="http://schemas.microsoft.com/office/drawing/2014/main" id="{01DA3266-2313-4633-85E9-5D4D30EBC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91876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79DC2F-DAD7-4E8B-BADA-B710F0BE6B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086311-8742-4E6B-B13C-4120C5113BB7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604162" name="Rectangle 2">
            <a:extLst>
              <a:ext uri="{FF2B5EF4-FFF2-40B4-BE49-F238E27FC236}">
                <a16:creationId xmlns:a16="http://schemas.microsoft.com/office/drawing/2014/main" id="{F8287F33-2F86-4B54-8D89-7D94AAEF2D3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63" name="Rectangle 3">
            <a:extLst>
              <a:ext uri="{FF2B5EF4-FFF2-40B4-BE49-F238E27FC236}">
                <a16:creationId xmlns:a16="http://schemas.microsoft.com/office/drawing/2014/main" id="{0051AEE7-49F3-4969-BECD-130A57D6E5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7399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8ACCE87-995B-4BFD-84ED-8F5ABD3DD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E179C0-3F5E-403D-99C7-E560B9E3FB6A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1041410" name="Rectangle 2">
            <a:extLst>
              <a:ext uri="{FF2B5EF4-FFF2-40B4-BE49-F238E27FC236}">
                <a16:creationId xmlns:a16="http://schemas.microsoft.com/office/drawing/2014/main" id="{3C12D8D6-5670-4190-8FBC-03FC851A754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1411" name="Rectangle 3">
            <a:extLst>
              <a:ext uri="{FF2B5EF4-FFF2-40B4-BE49-F238E27FC236}">
                <a16:creationId xmlns:a16="http://schemas.microsoft.com/office/drawing/2014/main" id="{48735A31-0CC1-4BC5-A5FB-A82A31C2C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4931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948A864F-1EA9-4522-8083-C5AE96840C4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7FDFE5-CE19-443E-9D92-84631A656A8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605186" name="Rectangle 2">
            <a:extLst>
              <a:ext uri="{FF2B5EF4-FFF2-40B4-BE49-F238E27FC236}">
                <a16:creationId xmlns:a16="http://schemas.microsoft.com/office/drawing/2014/main" id="{6B39B4C3-7C29-4FA6-B8D5-A7B2817FF2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5187" name="Rectangle 3">
            <a:extLst>
              <a:ext uri="{FF2B5EF4-FFF2-40B4-BE49-F238E27FC236}">
                <a16:creationId xmlns:a16="http://schemas.microsoft.com/office/drawing/2014/main" id="{133E0131-8915-4415-80CD-A74B9E017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955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4FD7B98-4553-4D7D-9D7C-0364FCC3F9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5E3B89-5A91-4481-BDA8-09403CC3642C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607234" name="Rectangle 2">
            <a:extLst>
              <a:ext uri="{FF2B5EF4-FFF2-40B4-BE49-F238E27FC236}">
                <a16:creationId xmlns:a16="http://schemas.microsoft.com/office/drawing/2014/main" id="{B81A9199-DF4E-43B9-88A3-F7D8CB05BB5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7235" name="Rectangle 3">
            <a:extLst>
              <a:ext uri="{FF2B5EF4-FFF2-40B4-BE49-F238E27FC236}">
                <a16:creationId xmlns:a16="http://schemas.microsoft.com/office/drawing/2014/main" id="{F56457E8-E221-4DDE-826F-DA66461FEF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65601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BAF8EC5-6B50-47A7-B04B-CD55C07A74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255B9-1511-4760-853B-1376768195F9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08258" name="Rectangle 2">
            <a:extLst>
              <a:ext uri="{FF2B5EF4-FFF2-40B4-BE49-F238E27FC236}">
                <a16:creationId xmlns:a16="http://schemas.microsoft.com/office/drawing/2014/main" id="{6E32913A-C231-4FA1-9196-37213F6A92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8259" name="Rectangle 3">
            <a:extLst>
              <a:ext uri="{FF2B5EF4-FFF2-40B4-BE49-F238E27FC236}">
                <a16:creationId xmlns:a16="http://schemas.microsoft.com/office/drawing/2014/main" id="{73F9F849-BD21-40F9-9EBC-9B539487C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8292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804C501-9660-44C2-8E59-B40BED497C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277E1E-2634-4385-A827-CC83EB69621F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09282" name="Rectangle 2">
            <a:extLst>
              <a:ext uri="{FF2B5EF4-FFF2-40B4-BE49-F238E27FC236}">
                <a16:creationId xmlns:a16="http://schemas.microsoft.com/office/drawing/2014/main" id="{4D42A353-6F6A-4CD7-96A2-11AB4062C8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>
            <a:extLst>
              <a:ext uri="{FF2B5EF4-FFF2-40B4-BE49-F238E27FC236}">
                <a16:creationId xmlns:a16="http://schemas.microsoft.com/office/drawing/2014/main" id="{5212117C-DF33-4E43-867B-F4A933E7D7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6832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F7ECFC0-3E09-49D2-B47A-45924B087F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F4DE8C-82D8-490C-B3A5-8E915EAA1A0E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10306" name="Rectangle 2">
            <a:extLst>
              <a:ext uri="{FF2B5EF4-FFF2-40B4-BE49-F238E27FC236}">
                <a16:creationId xmlns:a16="http://schemas.microsoft.com/office/drawing/2014/main" id="{3099314B-A3FB-4A2D-8339-03A62C4394E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>
            <a:extLst>
              <a:ext uri="{FF2B5EF4-FFF2-40B4-BE49-F238E27FC236}">
                <a16:creationId xmlns:a16="http://schemas.microsoft.com/office/drawing/2014/main" id="{E5D0D023-907D-4D02-A26C-4055247A06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4958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A36E673-A7D3-4250-8A3A-BB8C3FAE6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6C0E11-7E86-4DB5-B335-1F5D7D90896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612354" name="Rectangle 2">
            <a:extLst>
              <a:ext uri="{FF2B5EF4-FFF2-40B4-BE49-F238E27FC236}">
                <a16:creationId xmlns:a16="http://schemas.microsoft.com/office/drawing/2014/main" id="{5DB28C35-C4F1-4BC3-BFDE-ABA6CB2461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2355" name="Rectangle 3">
            <a:extLst>
              <a:ext uri="{FF2B5EF4-FFF2-40B4-BE49-F238E27FC236}">
                <a16:creationId xmlns:a16="http://schemas.microsoft.com/office/drawing/2014/main" id="{6F446D10-B11C-4C5F-AD54-638A0115C5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34623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F36DCE5-6CC5-4127-8A49-584CA12450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C3B93C-997C-490A-B122-1490AAEA68D3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13378" name="Rectangle 2">
            <a:extLst>
              <a:ext uri="{FF2B5EF4-FFF2-40B4-BE49-F238E27FC236}">
                <a16:creationId xmlns:a16="http://schemas.microsoft.com/office/drawing/2014/main" id="{64F98EE5-E384-4FB2-B144-61C41ED4713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3379" name="Rectangle 3">
            <a:extLst>
              <a:ext uri="{FF2B5EF4-FFF2-40B4-BE49-F238E27FC236}">
                <a16:creationId xmlns:a16="http://schemas.microsoft.com/office/drawing/2014/main" id="{62567ADE-A375-4F58-84AD-B75E6E01B9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1489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9289E57-D798-4AB6-85E9-15DA9B9D47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A9549E-A5BE-40CD-9521-BB91AC1D083B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615426" name="Rectangle 2">
            <a:extLst>
              <a:ext uri="{FF2B5EF4-FFF2-40B4-BE49-F238E27FC236}">
                <a16:creationId xmlns:a16="http://schemas.microsoft.com/office/drawing/2014/main" id="{CBF3622F-BE1D-4860-939D-A9635B91B9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>
            <a:extLst>
              <a:ext uri="{FF2B5EF4-FFF2-40B4-BE49-F238E27FC236}">
                <a16:creationId xmlns:a16="http://schemas.microsoft.com/office/drawing/2014/main" id="{8D054B99-C4FD-461E-9C57-EA2832521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7463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7C0E4B1-5CE6-4D83-A1FC-C776494581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74DED6-F624-4D90-815A-E26AD796D96E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16450" name="Rectangle 2">
            <a:extLst>
              <a:ext uri="{FF2B5EF4-FFF2-40B4-BE49-F238E27FC236}">
                <a16:creationId xmlns:a16="http://schemas.microsoft.com/office/drawing/2014/main" id="{8383E530-EA1E-4A99-B354-07CE3A74F7A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6451" name="Rectangle 3">
            <a:extLst>
              <a:ext uri="{FF2B5EF4-FFF2-40B4-BE49-F238E27FC236}">
                <a16:creationId xmlns:a16="http://schemas.microsoft.com/office/drawing/2014/main" id="{249D3407-D18D-4C55-9EF9-91A53F437B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51726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17C9A5A-26C4-4A20-892F-D9CD1F2613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922F27-3336-440D-B665-521DE318B019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18498" name="Rectangle 2">
            <a:extLst>
              <a:ext uri="{FF2B5EF4-FFF2-40B4-BE49-F238E27FC236}">
                <a16:creationId xmlns:a16="http://schemas.microsoft.com/office/drawing/2014/main" id="{657E8DE1-43C5-43F8-B5D2-59FC515CEB0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>
            <a:extLst>
              <a:ext uri="{FF2B5EF4-FFF2-40B4-BE49-F238E27FC236}">
                <a16:creationId xmlns:a16="http://schemas.microsoft.com/office/drawing/2014/main" id="{788F9EC6-B7F9-4FD5-A9A9-9DC4F1F6C2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3083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F667F51-8D14-4D48-8FEE-32BE71FAFA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DFEAF7-2C00-4D94-815A-DABCDF3DE51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043458" name="Rectangle 2">
            <a:extLst>
              <a:ext uri="{FF2B5EF4-FFF2-40B4-BE49-F238E27FC236}">
                <a16:creationId xmlns:a16="http://schemas.microsoft.com/office/drawing/2014/main" id="{73FF5720-6D84-4C65-81E0-A6E4D0BAD1D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3459" name="Rectangle 3">
            <a:extLst>
              <a:ext uri="{FF2B5EF4-FFF2-40B4-BE49-F238E27FC236}">
                <a16:creationId xmlns:a16="http://schemas.microsoft.com/office/drawing/2014/main" id="{039B6A3F-6B76-4CC4-82DA-B101B0B627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6645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A52F59-375E-4DB8-AF86-EE511A50B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B40C47-6424-4405-B248-ED4822B6879C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621570" name="Rectangle 2">
            <a:extLst>
              <a:ext uri="{FF2B5EF4-FFF2-40B4-BE49-F238E27FC236}">
                <a16:creationId xmlns:a16="http://schemas.microsoft.com/office/drawing/2014/main" id="{5459CB5B-A381-4367-B552-450710A80A1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1571" name="Rectangle 3">
            <a:extLst>
              <a:ext uri="{FF2B5EF4-FFF2-40B4-BE49-F238E27FC236}">
                <a16:creationId xmlns:a16="http://schemas.microsoft.com/office/drawing/2014/main" id="{E5116B76-7124-426C-BBD6-909C66F24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2172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E37E539-E29B-4E25-8098-C3B79A6403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17E5CD-7F43-4714-9808-988A64F09803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622594" name="Rectangle 2">
            <a:extLst>
              <a:ext uri="{FF2B5EF4-FFF2-40B4-BE49-F238E27FC236}">
                <a16:creationId xmlns:a16="http://schemas.microsoft.com/office/drawing/2014/main" id="{A2ECCD27-DC52-4460-B11D-31719A180B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>
            <a:extLst>
              <a:ext uri="{FF2B5EF4-FFF2-40B4-BE49-F238E27FC236}">
                <a16:creationId xmlns:a16="http://schemas.microsoft.com/office/drawing/2014/main" id="{C1107DB9-3937-4F35-A999-87B5E04CE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5642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E9D40FE-E20E-4FF8-B7F9-38FBF89132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537D9-B804-4C64-A5A0-EBCA2B2B93AC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623618" name="Rectangle 2">
            <a:extLst>
              <a:ext uri="{FF2B5EF4-FFF2-40B4-BE49-F238E27FC236}">
                <a16:creationId xmlns:a16="http://schemas.microsoft.com/office/drawing/2014/main" id="{15D034F1-0101-4727-BE65-DC08F360C49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3619" name="Rectangle 3">
            <a:extLst>
              <a:ext uri="{FF2B5EF4-FFF2-40B4-BE49-F238E27FC236}">
                <a16:creationId xmlns:a16="http://schemas.microsoft.com/office/drawing/2014/main" id="{6B58675D-D517-4C7D-AC61-DD4D72E067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4930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431DE78-1EC1-41CC-8B6C-3D70C63D83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F00123-0ADD-464C-A742-52CF720CDC88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624642" name="Rectangle 2">
            <a:extLst>
              <a:ext uri="{FF2B5EF4-FFF2-40B4-BE49-F238E27FC236}">
                <a16:creationId xmlns:a16="http://schemas.microsoft.com/office/drawing/2014/main" id="{D4113FBB-93BC-4680-828D-C18E0AA80E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>
            <a:extLst>
              <a:ext uri="{FF2B5EF4-FFF2-40B4-BE49-F238E27FC236}">
                <a16:creationId xmlns:a16="http://schemas.microsoft.com/office/drawing/2014/main" id="{3EC16C77-91A5-4915-8554-1C965DD3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02544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26B4134-ED0E-4922-84BB-A6DF9F10A4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3389BC-245E-4B32-9C64-2EF3793A2B26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626690" name="Rectangle 2">
            <a:extLst>
              <a:ext uri="{FF2B5EF4-FFF2-40B4-BE49-F238E27FC236}">
                <a16:creationId xmlns:a16="http://schemas.microsoft.com/office/drawing/2014/main" id="{AD25B787-F8FB-486B-8582-58F0B5485E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6691" name="Rectangle 3">
            <a:extLst>
              <a:ext uri="{FF2B5EF4-FFF2-40B4-BE49-F238E27FC236}">
                <a16:creationId xmlns:a16="http://schemas.microsoft.com/office/drawing/2014/main" id="{CB41841E-87F3-4201-B701-427CFB922C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6121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09FD718-A1C4-4B4E-BCC0-FA0A99EE12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73911-7421-4A5A-9444-9E031F7BB26A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28738" name="Rectangle 2">
            <a:extLst>
              <a:ext uri="{FF2B5EF4-FFF2-40B4-BE49-F238E27FC236}">
                <a16:creationId xmlns:a16="http://schemas.microsoft.com/office/drawing/2014/main" id="{0460EC87-3F2B-489B-858A-EDF274EC7D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8739" name="Rectangle 3">
            <a:extLst>
              <a:ext uri="{FF2B5EF4-FFF2-40B4-BE49-F238E27FC236}">
                <a16:creationId xmlns:a16="http://schemas.microsoft.com/office/drawing/2014/main" id="{125C0B8F-B17B-4037-8F67-D3C5140E2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1972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15C9043-61B2-4589-A5B2-0B99FB0673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AF35DC-533F-4347-9A4C-A1F2F9CE71F9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30786" name="Rectangle 2">
            <a:extLst>
              <a:ext uri="{FF2B5EF4-FFF2-40B4-BE49-F238E27FC236}">
                <a16:creationId xmlns:a16="http://schemas.microsoft.com/office/drawing/2014/main" id="{63E31AFC-6F30-41FE-BC99-808EAEB3B6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0787" name="Rectangle 3">
            <a:extLst>
              <a:ext uri="{FF2B5EF4-FFF2-40B4-BE49-F238E27FC236}">
                <a16:creationId xmlns:a16="http://schemas.microsoft.com/office/drawing/2014/main" id="{C050FE51-8D8B-4F1A-9CFF-F03A3F3029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30477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F45E98F-2142-4315-80A5-F9B6169E07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49B1B5-D77C-488A-A4AF-6221C6EC6800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631810" name="Rectangle 2">
            <a:extLst>
              <a:ext uri="{FF2B5EF4-FFF2-40B4-BE49-F238E27FC236}">
                <a16:creationId xmlns:a16="http://schemas.microsoft.com/office/drawing/2014/main" id="{6BA346B8-3BE2-4D41-8184-E0193301D62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1811" name="Rectangle 3">
            <a:extLst>
              <a:ext uri="{FF2B5EF4-FFF2-40B4-BE49-F238E27FC236}">
                <a16:creationId xmlns:a16="http://schemas.microsoft.com/office/drawing/2014/main" id="{A788713E-C839-40D6-AC70-2C81606B23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36364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DB4A512-0EB9-401C-9B95-BB4CA29AF1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FE4DE6-88EC-417E-8D33-08F4959048CF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32834" name="Rectangle 2">
            <a:extLst>
              <a:ext uri="{FF2B5EF4-FFF2-40B4-BE49-F238E27FC236}">
                <a16:creationId xmlns:a16="http://schemas.microsoft.com/office/drawing/2014/main" id="{125815EC-F62C-4587-8D88-89F76378C30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2835" name="Rectangle 3">
            <a:extLst>
              <a:ext uri="{FF2B5EF4-FFF2-40B4-BE49-F238E27FC236}">
                <a16:creationId xmlns:a16="http://schemas.microsoft.com/office/drawing/2014/main" id="{ADC62F8C-FAB2-4E43-A37A-CF17B1ADD1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69258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E1232C-42BF-4838-9A03-1A3070338F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15BAAE-4B40-4047-BD2A-039D67EBD3A4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633858" name="Rectangle 2">
            <a:extLst>
              <a:ext uri="{FF2B5EF4-FFF2-40B4-BE49-F238E27FC236}">
                <a16:creationId xmlns:a16="http://schemas.microsoft.com/office/drawing/2014/main" id="{346EEE9A-AEF8-4260-864A-6E3914AB99A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3859" name="Rectangle 3">
            <a:extLst>
              <a:ext uri="{FF2B5EF4-FFF2-40B4-BE49-F238E27FC236}">
                <a16:creationId xmlns:a16="http://schemas.microsoft.com/office/drawing/2014/main" id="{40C64472-6C74-4125-870E-4BE02C697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0828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4C10242-2B4A-4A4B-B975-D129D5377A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0F30C8-956B-4F1F-8099-32EBC44C0F4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074178" name="Rectangle 2">
            <a:extLst>
              <a:ext uri="{FF2B5EF4-FFF2-40B4-BE49-F238E27FC236}">
                <a16:creationId xmlns:a16="http://schemas.microsoft.com/office/drawing/2014/main" id="{0FFE330A-00EA-4949-865D-2AD15819FC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4179" name="Rectangle 3">
            <a:extLst>
              <a:ext uri="{FF2B5EF4-FFF2-40B4-BE49-F238E27FC236}">
                <a16:creationId xmlns:a16="http://schemas.microsoft.com/office/drawing/2014/main" id="{FBB84449-2CBD-48FD-AB16-AF51BC1D37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9576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D68E9D7-711E-4A38-A266-DFD293F3B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D99701-E8D8-4B95-9EBC-387AF729C67C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634882" name="Rectangle 2">
            <a:extLst>
              <a:ext uri="{FF2B5EF4-FFF2-40B4-BE49-F238E27FC236}">
                <a16:creationId xmlns:a16="http://schemas.microsoft.com/office/drawing/2014/main" id="{7F94AC2E-AE7C-47EB-B3C0-B44348912C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883" name="Rectangle 3">
            <a:extLst>
              <a:ext uri="{FF2B5EF4-FFF2-40B4-BE49-F238E27FC236}">
                <a16:creationId xmlns:a16="http://schemas.microsoft.com/office/drawing/2014/main" id="{7850F4F5-4BE3-4CBF-B0AC-E1785817EB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78931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31A0693-1EE0-4461-9752-608D119514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8E83A3-B6EF-4E14-BD9F-7B269902024A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636930" name="Rectangle 2">
            <a:extLst>
              <a:ext uri="{FF2B5EF4-FFF2-40B4-BE49-F238E27FC236}">
                <a16:creationId xmlns:a16="http://schemas.microsoft.com/office/drawing/2014/main" id="{BBE82F56-8F73-4FC6-9647-E79D5BE738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6931" name="Rectangle 3">
            <a:extLst>
              <a:ext uri="{FF2B5EF4-FFF2-40B4-BE49-F238E27FC236}">
                <a16:creationId xmlns:a16="http://schemas.microsoft.com/office/drawing/2014/main" id="{CB0DFD1F-8BE9-4149-B007-B895FD74F1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837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1A8CE2C-18BB-47D2-A3AA-FB8FF31565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9D58FB-AED8-44A5-A69C-9B9CDA7C7BF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695298" name="Rectangle 2">
            <a:extLst>
              <a:ext uri="{FF2B5EF4-FFF2-40B4-BE49-F238E27FC236}">
                <a16:creationId xmlns:a16="http://schemas.microsoft.com/office/drawing/2014/main" id="{FDA0A06E-617B-4CC8-B6CB-949EA45A16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5299" name="Rectangle 3">
            <a:extLst>
              <a:ext uri="{FF2B5EF4-FFF2-40B4-BE49-F238E27FC236}">
                <a16:creationId xmlns:a16="http://schemas.microsoft.com/office/drawing/2014/main" id="{AB6AC52F-3E5D-4D65-A553-144169044A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23474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1BAEEEC-759D-48CD-8B4E-5A32975FD7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8C453-C8F6-4C08-B6C4-B1B2088C1751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637954" name="Rectangle 2">
            <a:extLst>
              <a:ext uri="{FF2B5EF4-FFF2-40B4-BE49-F238E27FC236}">
                <a16:creationId xmlns:a16="http://schemas.microsoft.com/office/drawing/2014/main" id="{0E7530B7-E96C-4757-B2A7-658DAB5678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7955" name="Rectangle 3">
            <a:extLst>
              <a:ext uri="{FF2B5EF4-FFF2-40B4-BE49-F238E27FC236}">
                <a16:creationId xmlns:a16="http://schemas.microsoft.com/office/drawing/2014/main" id="{1D182CFB-F88E-4912-9BA5-EA6BA16F8E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8985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6D2B800-FABE-452D-B00F-BCC6D40793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B0B46C-A94A-4E03-930F-0BDEF2080139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640002" name="Rectangle 2">
            <a:extLst>
              <a:ext uri="{FF2B5EF4-FFF2-40B4-BE49-F238E27FC236}">
                <a16:creationId xmlns:a16="http://schemas.microsoft.com/office/drawing/2014/main" id="{1523FE4A-3CC4-4BEB-9A7B-854FB120F67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0003" name="Rectangle 3">
            <a:extLst>
              <a:ext uri="{FF2B5EF4-FFF2-40B4-BE49-F238E27FC236}">
                <a16:creationId xmlns:a16="http://schemas.microsoft.com/office/drawing/2014/main" id="{9B33B158-31AD-426B-8D57-59DFA57A8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5390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0A4F06F-30D2-4577-80B6-9FE655FDC1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B883B28-E37B-494F-A558-27F908D54C02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641026" name="Rectangle 2">
            <a:extLst>
              <a:ext uri="{FF2B5EF4-FFF2-40B4-BE49-F238E27FC236}">
                <a16:creationId xmlns:a16="http://schemas.microsoft.com/office/drawing/2014/main" id="{2CFF384F-507D-405C-AF83-D44ACBDA197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1027" name="Rectangle 3">
            <a:extLst>
              <a:ext uri="{FF2B5EF4-FFF2-40B4-BE49-F238E27FC236}">
                <a16:creationId xmlns:a16="http://schemas.microsoft.com/office/drawing/2014/main" id="{7B386447-3F41-45E1-8236-DC9672297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6010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A86F4AC-54F7-49EE-94BF-03591F2B50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F67150-8300-4EFC-B83B-6A42AA394D47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643074" name="Rectangle 2">
            <a:extLst>
              <a:ext uri="{FF2B5EF4-FFF2-40B4-BE49-F238E27FC236}">
                <a16:creationId xmlns:a16="http://schemas.microsoft.com/office/drawing/2014/main" id="{80BAF5DC-9D60-42E8-8394-B4645E7D6F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3075" name="Rectangle 3">
            <a:extLst>
              <a:ext uri="{FF2B5EF4-FFF2-40B4-BE49-F238E27FC236}">
                <a16:creationId xmlns:a16="http://schemas.microsoft.com/office/drawing/2014/main" id="{9F4DF1A8-FB5A-40F7-80FB-B9CD367BB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73405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8A5186-89FF-4E09-8F24-2F69D24BC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31E4BE-FA4A-457D-B61B-442AA8CDBB0A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646146" name="Rectangle 2">
            <a:extLst>
              <a:ext uri="{FF2B5EF4-FFF2-40B4-BE49-F238E27FC236}">
                <a16:creationId xmlns:a16="http://schemas.microsoft.com/office/drawing/2014/main" id="{FF7AA4D7-3329-403C-AC93-529E95CF2A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6147" name="Rectangle 3">
            <a:extLst>
              <a:ext uri="{FF2B5EF4-FFF2-40B4-BE49-F238E27FC236}">
                <a16:creationId xmlns:a16="http://schemas.microsoft.com/office/drawing/2014/main" id="{39F0CF81-7286-4787-8E38-977EAC10AD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54719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31C51AF-61AB-4736-A1A5-583B07C1AD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A316BC-8990-45AE-83D6-BDD6827DA29F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647170" name="Rectangle 2">
            <a:extLst>
              <a:ext uri="{FF2B5EF4-FFF2-40B4-BE49-F238E27FC236}">
                <a16:creationId xmlns:a16="http://schemas.microsoft.com/office/drawing/2014/main" id="{7C04F575-2273-4FBC-97ED-BC66E8FB68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7171" name="Rectangle 3">
            <a:extLst>
              <a:ext uri="{FF2B5EF4-FFF2-40B4-BE49-F238E27FC236}">
                <a16:creationId xmlns:a16="http://schemas.microsoft.com/office/drawing/2014/main" id="{C76B7642-A820-4592-9DCD-AD1987F566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012352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C96D44C-116C-463D-BF48-3120A20734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04E287-0864-4878-99AA-77A9D6F935CE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697346" name="Rectangle 2">
            <a:extLst>
              <a:ext uri="{FF2B5EF4-FFF2-40B4-BE49-F238E27FC236}">
                <a16:creationId xmlns:a16="http://schemas.microsoft.com/office/drawing/2014/main" id="{51E2C65F-79DE-4918-8590-80F75306A3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>
            <a:extLst>
              <a:ext uri="{FF2B5EF4-FFF2-40B4-BE49-F238E27FC236}">
                <a16:creationId xmlns:a16="http://schemas.microsoft.com/office/drawing/2014/main" id="{68E98F1B-2EAA-4344-AD1F-4D29B36EFA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6407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550A954-4301-4BA9-83C0-6D4D5DA343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57AC76-C007-4466-B757-C138EA0DDD18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086466" name="Rectangle 2">
            <a:extLst>
              <a:ext uri="{FF2B5EF4-FFF2-40B4-BE49-F238E27FC236}">
                <a16:creationId xmlns:a16="http://schemas.microsoft.com/office/drawing/2014/main" id="{60545B59-C729-4A82-9199-4872C43ACA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6467" name="Rectangle 3">
            <a:extLst>
              <a:ext uri="{FF2B5EF4-FFF2-40B4-BE49-F238E27FC236}">
                <a16:creationId xmlns:a16="http://schemas.microsoft.com/office/drawing/2014/main" id="{93B2CE32-3C35-4529-A070-3236B08A20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4207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BCF40E-A577-4D0A-B386-58B1FC29F6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65D514-F5C8-45ED-8F07-A9845CEEED7B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652290" name="Rectangle 2">
            <a:extLst>
              <a:ext uri="{FF2B5EF4-FFF2-40B4-BE49-F238E27FC236}">
                <a16:creationId xmlns:a16="http://schemas.microsoft.com/office/drawing/2014/main" id="{831676D6-D8E4-4B75-ADFC-DBFDA60C62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2291" name="Rectangle 3">
            <a:extLst>
              <a:ext uri="{FF2B5EF4-FFF2-40B4-BE49-F238E27FC236}">
                <a16:creationId xmlns:a16="http://schemas.microsoft.com/office/drawing/2014/main" id="{039CB8AE-95A3-4E88-A527-917CCC2491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115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D382AF5-6F64-4C05-893A-D06A6DC8F7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54930D-700D-476D-9A07-BAF5B06F3559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653314" name="Rectangle 2">
            <a:extLst>
              <a:ext uri="{FF2B5EF4-FFF2-40B4-BE49-F238E27FC236}">
                <a16:creationId xmlns:a16="http://schemas.microsoft.com/office/drawing/2014/main" id="{8DA19006-992A-4806-8EEA-A9E29F49438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3315" name="Rectangle 3">
            <a:extLst>
              <a:ext uri="{FF2B5EF4-FFF2-40B4-BE49-F238E27FC236}">
                <a16:creationId xmlns:a16="http://schemas.microsoft.com/office/drawing/2014/main" id="{C43557CD-3CCE-4690-B3ED-22BE9DAD1F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6245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2BA5DA8-06ED-43BE-96FD-4AF5FC2231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A67C35-D56F-4F1A-9CF6-734BA66E112D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654338" name="Rectangle 2">
            <a:extLst>
              <a:ext uri="{FF2B5EF4-FFF2-40B4-BE49-F238E27FC236}">
                <a16:creationId xmlns:a16="http://schemas.microsoft.com/office/drawing/2014/main" id="{097AF0E6-044A-4FC6-A98B-9DC7E8B4590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4339" name="Rectangle 3">
            <a:extLst>
              <a:ext uri="{FF2B5EF4-FFF2-40B4-BE49-F238E27FC236}">
                <a16:creationId xmlns:a16="http://schemas.microsoft.com/office/drawing/2014/main" id="{D89D7B75-EE8D-4E30-A3A2-4234C0E0C8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53170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A105CC2-399E-4BC1-95CF-4BE40DE14B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BF613E-00A6-497D-9878-3D7251E22A62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655362" name="Rectangle 2">
            <a:extLst>
              <a:ext uri="{FF2B5EF4-FFF2-40B4-BE49-F238E27FC236}">
                <a16:creationId xmlns:a16="http://schemas.microsoft.com/office/drawing/2014/main" id="{5FE6A27D-64E8-4243-810B-B0099E9C565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63" name="Rectangle 3">
            <a:extLst>
              <a:ext uri="{FF2B5EF4-FFF2-40B4-BE49-F238E27FC236}">
                <a16:creationId xmlns:a16="http://schemas.microsoft.com/office/drawing/2014/main" id="{2BD99E5D-60CB-4EBF-9A73-2AF2CD3B4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7044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3FB0EE4C-3F3B-4700-BFAE-B1C7F5BAD9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F5DB5D-C34B-4307-9F35-F5F31DC9C240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657410" name="Rectangle 2">
            <a:extLst>
              <a:ext uri="{FF2B5EF4-FFF2-40B4-BE49-F238E27FC236}">
                <a16:creationId xmlns:a16="http://schemas.microsoft.com/office/drawing/2014/main" id="{2F4AF03D-1A30-40B4-8C04-21A09C3C67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>
            <a:extLst>
              <a:ext uri="{FF2B5EF4-FFF2-40B4-BE49-F238E27FC236}">
                <a16:creationId xmlns:a16="http://schemas.microsoft.com/office/drawing/2014/main" id="{294ACD0F-A2B8-400F-BDA4-C6126C5344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50685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4A38B30-9462-4B42-8497-73C376377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A5E6EFF-B93C-4E7F-B02D-8A3FAE9F6B17}" type="slidenum">
              <a:rPr lang="en-US" altLang="en-US"/>
              <a:pPr algn="r"/>
              <a:t>127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135E757-D66D-4242-AA99-ED76ADF5A08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3131AF2F-8455-4377-B0E6-7463F7DE21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b="1"/>
              <a:t>CHECK IF ACCURATE.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8A9A432-1A90-47B0-9FCE-D3E6D9DB9A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CE0497-2D42-4DF1-AA0A-40F3026E37A6}" type="slidenum">
              <a:rPr lang="en-US" altLang="en-US"/>
              <a:pPr algn="r"/>
              <a:t>128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F7DF754-8BD3-489F-A5A2-877FDC92EA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50FB1BB8-DCFB-48D3-BD14-EF0A2EBE2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FFA240D4-8148-436B-89B1-6A887C1200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75B1285-C9C7-40E0-AEC7-7B6A29BA2A44}" type="slidenum">
              <a:rPr lang="en-US" altLang="en-US"/>
              <a:pPr algn="r"/>
              <a:t>129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39B48236-676F-4F39-A344-5C3E288075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B5BB0A3-3CE2-4250-A6A2-BA7FD131B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1725E9C2-B3EF-437F-879D-C8340D8125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44A5D7-EAC4-47A0-B7BD-BFFD44635164}" type="slidenum">
              <a:rPr lang="en-US" altLang="en-US"/>
              <a:pPr algn="r"/>
              <a:t>130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CCBAA69-1808-4AB1-B07A-57F9F1103E3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B6782E67-E131-4CB9-8F55-4B7203D6F7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7616C57A-34F9-4E65-A5B2-77CF6B0686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BF97ED-58BA-4883-B357-363CA3A9C0B8}" type="slidenum">
              <a:rPr lang="en-US" altLang="en-US"/>
              <a:pPr algn="r"/>
              <a:t>131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B028838-0F51-46BB-A2F3-4F38446BD4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E0FD4BA5-E0D8-420D-8FBA-7FF441F11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CE0932E-09F0-4463-9A5C-7B787943F1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C1BB44-6949-4B2A-AB00-96C28D31076E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088514" name="Rectangle 2">
            <a:extLst>
              <a:ext uri="{FF2B5EF4-FFF2-40B4-BE49-F238E27FC236}">
                <a16:creationId xmlns:a16="http://schemas.microsoft.com/office/drawing/2014/main" id="{05574296-C486-480B-AFF3-532D3BCF16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8515" name="Rectangle 3">
            <a:extLst>
              <a:ext uri="{FF2B5EF4-FFF2-40B4-BE49-F238E27FC236}">
                <a16:creationId xmlns:a16="http://schemas.microsoft.com/office/drawing/2014/main" id="{F7552ABA-263D-48B8-8359-B929FFE745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45341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B1264254-2802-4013-8728-0B779405C2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78F2960-0FE2-4ADF-9C09-B310195C78A7}" type="slidenum">
              <a:rPr lang="en-US" altLang="en-US"/>
              <a:pPr algn="r"/>
              <a:t>132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03BF94CA-9D31-477B-A472-97297967AD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0FD5F96-0EB4-42AE-81C5-E807EF824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540FDA2-ECFA-4990-B3F7-92105A8031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F4E96B0-0A9B-440A-A44F-3805BFCE0B35}" type="slidenum">
              <a:rPr lang="en-US" altLang="en-US"/>
              <a:pPr algn="r"/>
              <a:t>133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26FD4C5-9A97-45D5-AB79-E665EBA19CB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D36D948-D742-4228-9F2D-5F0D93305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495E4CDA-F829-44CC-AA80-1C0E581C15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7B0C5A-2E59-4910-9366-4A412D6CC942}" type="slidenum">
              <a:rPr lang="en-US" altLang="en-US"/>
              <a:pPr algn="r"/>
              <a:t>134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BFEA288D-4F52-47C2-BEFB-D71569802E7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F689FF0D-031B-4CDB-8C1D-C91288A7D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E71DD7F8-4BBF-4C22-B107-7ED8F9E2B7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BB8C0D-6F61-4888-B182-73BB04755ED8}" type="slidenum">
              <a:rPr lang="en-US" altLang="en-US"/>
              <a:pPr algn="r"/>
              <a:t>135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F31F6D84-187F-4E79-A2B5-B352D847F8E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5CA82FA2-2DBB-48B9-9651-C5247FFFB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FBBDD588-9483-4863-A07B-E85A188E0D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C810489-3C69-439D-9553-1FD7525F0684}" type="slidenum">
              <a:rPr lang="en-US" altLang="en-US"/>
              <a:pPr algn="r"/>
              <a:t>136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71F5CEE-ADF4-4786-BB14-9675F469F62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AA7594D8-D4B8-4862-8B81-3EF7CC9F29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4C9469E2-D57F-47B9-9D9F-AD382C98A5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AA9FB3-24EE-4A40-9048-B0A3C162D798}" type="slidenum">
              <a:rPr lang="en-US" altLang="en-US"/>
              <a:pPr algn="r"/>
              <a:t>137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EC529EF5-54E9-436C-92B5-69E575C51E7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3E7BBAB1-8D72-4C8D-A2A3-72EA35EEC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BB21F669-3955-4157-9206-4319AF3D1A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AC4835-5E9A-4422-BF5D-BAA84AA78E3E}" type="slidenum">
              <a:rPr lang="en-US" altLang="en-US"/>
              <a:pPr algn="r"/>
              <a:t>138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B6028CB9-E479-4B73-86B3-C04F6D5CD1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74059E7-2EFC-4EAC-AF3F-58B8932F71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8E841653-9EC2-4D11-978C-14DCB6CFF3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BAB7E50-E5B2-4D3E-84DE-313E6F1BC3A2}" type="slidenum">
              <a:rPr lang="en-US" altLang="en-US"/>
              <a:pPr algn="r"/>
              <a:t>139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276C4ADA-1DE6-4DA3-BE3A-F9C543817F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2F6C097-2602-4921-B28A-588BA4F7E7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7103C7F5-D89E-49B7-9BF7-A55A6732A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62D5CDD-3008-42DD-AAFE-867E61C2E673}" type="slidenum">
              <a:rPr lang="en-US" altLang="en-US"/>
              <a:pPr algn="r"/>
              <a:t>140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7A88BA50-5A6B-48C7-9A55-E10916F5E4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46636197-9F3D-4664-9233-4333867F1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CDAE1EEF-1A4D-4CA9-883E-2B8B8C26BB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AEEEB7-7D97-44E2-9A57-8DF5F9E2A8E2}" type="slidenum">
              <a:rPr lang="en-US" altLang="en-US"/>
              <a:pPr algn="r"/>
              <a:t>141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ECBA0D30-5A43-4F56-9066-054E3455BD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C630E02-9B0E-4AF8-80CB-7B09E225C9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527B29D-1383-4408-B304-65C57B7354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7B6ED1-CE4C-443B-910F-677D0756FBB8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1096706" name="Rectangle 2">
            <a:extLst>
              <a:ext uri="{FF2B5EF4-FFF2-40B4-BE49-F238E27FC236}">
                <a16:creationId xmlns:a16="http://schemas.microsoft.com/office/drawing/2014/main" id="{EB6D06F5-8F66-4F68-AF5C-5ADDDA734D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6707" name="Rectangle 3">
            <a:extLst>
              <a:ext uri="{FF2B5EF4-FFF2-40B4-BE49-F238E27FC236}">
                <a16:creationId xmlns:a16="http://schemas.microsoft.com/office/drawing/2014/main" id="{5762CAE4-C07B-444C-835E-CB7EB5B472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567569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47A47E71-3E23-4631-B6D8-40D267D4F3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2622A8-3E12-4BEE-B5F6-7B70E6909230}" type="slidenum">
              <a:rPr lang="en-US" altLang="en-US"/>
              <a:pPr algn="r"/>
              <a:t>142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2FEC0AC0-35A1-494D-8878-8E993B3C44A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24FEF83-EAF7-4917-9BBB-A661DF84F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42285DFA-71B5-4EBC-BAF3-1675EF91F2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3807AA4-0A10-44DE-9DA2-F57FD6F1CAB3}" type="slidenum">
              <a:rPr lang="en-US" altLang="en-US"/>
              <a:pPr algn="r"/>
              <a:t>143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DC5138E-CA96-49D3-8283-F5F2AFE584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15194D5-5D02-456E-95CE-9A4335DFD9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ED418827-6CD4-4D21-8CEF-E67477CA4E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77AC045-8D70-4203-9644-BE8B398EC86E}" type="slidenum">
              <a:rPr lang="en-US" altLang="en-US"/>
              <a:pPr algn="r"/>
              <a:t>144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C2AC877B-37AB-4944-9DF2-69CDB5DC57A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E1257EE-16B1-4536-B8F8-FC33C2423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267353AF-BB10-44E5-B1B6-CA5ECFF7BB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908036-FB3C-4635-8075-AE65C04B2D9D}" type="slidenum">
              <a:rPr lang="en-US" altLang="en-US"/>
              <a:pPr algn="r"/>
              <a:t>145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E7CB8EEB-1E5E-41C2-B1AB-D6AFDD3F179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35B85C7-7AED-4DD7-B113-B02A9C40B6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2BCCD142-3875-49C5-932A-832ED83B0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087AF3-001A-4333-BE98-A38382204C0F}" type="slidenum">
              <a:rPr lang="en-US" altLang="en-US"/>
              <a:pPr algn="r"/>
              <a:t>146</a:t>
            </a:fld>
            <a:endParaRPr lang="en-US" altLang="en-US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E20ECDA3-C574-4D12-8640-27B0E36155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1380949-6395-4D4A-87A1-A293E359D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418A3CB8-1A47-4202-809F-64DF670F3A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485C0D3-350F-4299-89E7-F1BF7E64AC02}" type="slidenum">
              <a:rPr lang="en-US" altLang="en-US"/>
              <a:pPr algn="r"/>
              <a:t>147</a:t>
            </a:fld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91BC255B-010D-4B80-9857-2D6897296C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7CE0FFA8-DC6B-4CA2-BB14-9BCD30DBF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8F038BFA-EFDA-4F36-A4FA-B6851B6BB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0A5742A-5C72-4EC8-B496-8E89F5103A04}" type="slidenum">
              <a:rPr lang="en-US" altLang="en-US"/>
              <a:pPr algn="r"/>
              <a:t>148</a:t>
            </a:fld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E8B34654-7958-4F3E-AB6E-1422C3E610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64DF45D8-2812-4ABA-A747-0ADFC41C2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8098A28B-8882-44BA-BF4D-E367351B61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1F4EBB-0A12-44F2-9267-2A9D82CF2FCD}" type="slidenum">
              <a:rPr lang="en-US" altLang="en-US"/>
              <a:pPr algn="r"/>
              <a:t>149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883F5AD-8ACC-4344-B28D-F7725A6E78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9482D5F1-E151-47F3-BE13-869109D7C9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939087E-8837-418E-84D9-3A797484DE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1D47494-A7C1-4268-A373-E312A1631D1F}" type="slidenum">
              <a:rPr lang="en-US" altLang="en-US"/>
              <a:pPr algn="r"/>
              <a:t>150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D33B1A62-65C0-4BDD-891A-D2A3DE3C59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F3C0DA88-21EA-41A6-93BB-15043D46A8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332B3EED-EE3F-4C79-BF53-BA787CBB50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C52AA2-90BA-4680-9BCD-DF9A69C63605}" type="slidenum">
              <a:rPr lang="en-US" altLang="en-US"/>
              <a:pPr algn="r"/>
              <a:t>151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2C3947FA-7532-43D6-9E6C-1FD783407DC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DAE0C29F-6A4D-457C-80C6-6DE87AE09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342BD-7720-4F25-9835-C8E278B06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25A6F-0443-4C2E-8EBA-521C7206E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958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F20CD-BC03-4A29-82C1-189BE1076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8B612-D7CB-4011-BE26-81E968F80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260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656B46-BDD2-4535-A8B0-FEE907887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1350" y="371475"/>
            <a:ext cx="2152650" cy="63515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9CC12-47FB-4679-BAE9-0EF856FED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71475"/>
            <a:ext cx="6305550" cy="63515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43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913C-D7A3-4A8A-86F4-9DCB2F112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1475"/>
            <a:ext cx="5334000" cy="5857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96D6A-D2A1-441F-BC88-24F30745481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71500" y="863600"/>
            <a:ext cx="4210050" cy="586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F0369C-D5EF-4279-964B-221EC10D5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3950" y="863600"/>
            <a:ext cx="4210050" cy="5865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9705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BB2-BD1F-497D-B00B-0D4320F34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8ABBE-65E3-44BD-8C6E-2545184D7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045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5C46-F172-49DB-AA52-7738523B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58AC8-8D68-4E6B-ACEE-E893CDBBC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869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407D-B4D1-40D6-A1A4-2B9E88CCF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0BCC5-E975-4AA4-BEC3-D3CEF0FED0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871538"/>
            <a:ext cx="4229100" cy="585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1B222-34C9-4543-9806-142813BDEF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900" y="871538"/>
            <a:ext cx="4229100" cy="585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5524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DFFB9-85D4-403F-BF54-4EDB0E41D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474C6A-0E89-4D99-A436-AD021199C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7538C2-31A1-4A60-9E91-FBADE1C0D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B45DFD-945A-42CB-99A2-20743B0CDC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ACAE18-5383-4F43-89CF-EADB7E042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09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A9054-E74D-47DF-915F-F462D5C42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248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04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9926-0BFA-40B6-9E59-57F4D501A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D55BD-B6A2-4E22-B600-C99C50C61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81CDB-15C5-4AF2-9246-2B19049D9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92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2B22-4406-497F-BB4D-3D2AA878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1339E6-BDBE-4235-A326-F2DC5C46D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D3032-9440-4F0D-BAAF-CCA5717D8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018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l1a">
            <a:extLst>
              <a:ext uri="{FF2B5EF4-FFF2-40B4-BE49-F238E27FC236}">
                <a16:creationId xmlns:a16="http://schemas.microsoft.com/office/drawing/2014/main" id="{781B857D-1DA5-42F5-AFC8-BBB98C8F3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CC2D6D3C-A9C9-4358-9A13-3C6ABE5172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71475"/>
            <a:ext cx="53340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01910F0-A3D6-4C07-88D7-E8C5F6B72B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871538"/>
            <a:ext cx="8610600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	Click to edit Master text stylesmmmmmmmmmmmmmmmmm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 kern="1200">
          <a:solidFill>
            <a:srgbClr val="E45C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E45C00"/>
          </a:solidFill>
          <a:latin typeface="Arial" panose="020B0604020202020204" pitchFamily="34" charset="0"/>
        </a:defRPr>
      </a:lvl9pPr>
    </p:titleStyle>
    <p:bodyStyle>
      <a:lvl1pPr marL="60325" indent="-4763" algn="l" rtl="0" eaLnBrk="0" fontAlgn="base" hangingPunct="0">
        <a:lnSpc>
          <a:spcPct val="130000"/>
        </a:lnSpc>
        <a:spcBef>
          <a:spcPct val="20000"/>
        </a:spcBef>
        <a:spcAft>
          <a:spcPct val="0"/>
        </a:spcAft>
        <a:defRPr sz="3200" kern="1200">
          <a:solidFill>
            <a:srgbClr val="800000"/>
          </a:solidFill>
          <a:latin typeface="+mn-lt"/>
          <a:ea typeface="+mn-ea"/>
          <a:cs typeface="+mn-cs"/>
        </a:defRPr>
      </a:lvl1pPr>
      <a:lvl2pPr marL="800100" indent="-2238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800" kern="1200">
          <a:solidFill>
            <a:srgbClr val="AC4600"/>
          </a:solidFill>
          <a:latin typeface="+mn-lt"/>
          <a:ea typeface="+mn-ea"/>
          <a:cs typeface="+mn-cs"/>
        </a:defRPr>
      </a:lvl2pPr>
      <a:lvl3pPr marL="1431925" indent="-228600" algn="l" rtl="0" eaLnBrk="0" fontAlgn="base" hangingPunct="0">
        <a:spcBef>
          <a:spcPct val="20000"/>
        </a:spcBef>
        <a:spcAft>
          <a:spcPct val="0"/>
        </a:spcAft>
        <a:defRPr sz="2800" kern="1200">
          <a:solidFill>
            <a:srgbClr val="AC4600"/>
          </a:solidFill>
          <a:latin typeface="+mn-lt"/>
          <a:ea typeface="+mn-ea"/>
          <a:cs typeface="+mn-cs"/>
        </a:defRPr>
      </a:lvl3pPr>
      <a:lvl4pPr marL="1774825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17725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8.bin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9.bin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54.wmf"/><Relationship Id="rId4" Type="http://schemas.openxmlformats.org/officeDocument/2006/relationships/oleObject" Target="../embeddings/oleObject21.bin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2.bin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3.bin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24.bin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59.wmf"/><Relationship Id="rId4" Type="http://schemas.openxmlformats.org/officeDocument/2006/relationships/oleObject" Target="../embeddings/oleObject25.bin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6.bin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27.bin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62.wmf"/><Relationship Id="rId4" Type="http://schemas.openxmlformats.org/officeDocument/2006/relationships/oleObject" Target="../embeddings/oleObject2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63.wmf"/><Relationship Id="rId4" Type="http://schemas.openxmlformats.org/officeDocument/2006/relationships/oleObject" Target="../embeddings/oleObject29.bin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64.wmf"/><Relationship Id="rId4" Type="http://schemas.openxmlformats.org/officeDocument/2006/relationships/oleObject" Target="../embeddings/oleObject30.bin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1.bin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66.wmf"/><Relationship Id="rId4" Type="http://schemas.openxmlformats.org/officeDocument/2006/relationships/oleObject" Target="../embeddings/oleObject32.bin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67.wmf"/><Relationship Id="rId4" Type="http://schemas.openxmlformats.org/officeDocument/2006/relationships/oleObject" Target="../embeddings/oleObject33.bin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69.wmf"/><Relationship Id="rId4" Type="http://schemas.openxmlformats.org/officeDocument/2006/relationships/oleObject" Target="../embeddings/oleObject34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70.wmf"/><Relationship Id="rId4" Type="http://schemas.openxmlformats.org/officeDocument/2006/relationships/oleObject" Target="../embeddings/oleObject35.bin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7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36.bin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8.bin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74.wmf"/><Relationship Id="rId4" Type="http://schemas.openxmlformats.org/officeDocument/2006/relationships/oleObject" Target="../embeddings/oleObject39.bin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0.bin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42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41.bin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43.bin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44.bin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80.wmf"/><Relationship Id="rId4" Type="http://schemas.openxmlformats.org/officeDocument/2006/relationships/oleObject" Target="../embeddings/oleObject45.bin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5" Type="http://schemas.openxmlformats.org/officeDocument/2006/relationships/image" Target="../media/image81.wmf"/><Relationship Id="rId4" Type="http://schemas.openxmlformats.org/officeDocument/2006/relationships/oleObject" Target="../embeddings/oleObject46.bin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7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47.bin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84.wmf"/><Relationship Id="rId4" Type="http://schemas.openxmlformats.org/officeDocument/2006/relationships/oleObject" Target="../embeddings/oleObject49.bin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85.wmf"/><Relationship Id="rId4" Type="http://schemas.openxmlformats.org/officeDocument/2006/relationships/oleObject" Target="../embeddings/oleObject50.bin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5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7" Type="http://schemas.openxmlformats.org/officeDocument/2006/relationships/image" Target="../media/image8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2.bin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89.wmf"/><Relationship Id="rId4" Type="http://schemas.openxmlformats.org/officeDocument/2006/relationships/oleObject" Target="../embeddings/oleObject54.bin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5.bin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58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57.bin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60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59.bin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61.bin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3" Type="http://schemas.openxmlformats.org/officeDocument/2006/relationships/notesSlide" Target="../notesSlides/notesSlide149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96.wmf"/><Relationship Id="rId4" Type="http://schemas.openxmlformats.org/officeDocument/2006/relationships/oleObject" Target="../embeddings/oleObject62.bin"/><Relationship Id="rId9" Type="http://schemas.openxmlformats.org/officeDocument/2006/relationships/image" Target="../media/image98.w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99.wmf"/><Relationship Id="rId4" Type="http://schemas.openxmlformats.org/officeDocument/2006/relationships/oleObject" Target="../embeddings/oleObject65.bin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101.wmf"/><Relationship Id="rId4" Type="http://schemas.openxmlformats.org/officeDocument/2006/relationships/oleObject" Target="../embeddings/oleObject67.bin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68.bin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69.bin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105.wmf"/><Relationship Id="rId4" Type="http://schemas.openxmlformats.org/officeDocument/2006/relationships/oleObject" Target="../embeddings/oleObject71.bin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73.bin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notesSlide" Target="../notesSlides/notesSlide163.xml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75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74.bin"/><Relationship Id="rId9" Type="http://schemas.openxmlformats.org/officeDocument/2006/relationships/image" Target="../media/image110.wmf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77.bin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oleObject" Target="../embeddings/oleObject78.bin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6.xml"/><Relationship Id="rId7" Type="http://schemas.openxmlformats.org/officeDocument/2006/relationships/image" Target="../media/image1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114.wmf"/><Relationship Id="rId4" Type="http://schemas.openxmlformats.org/officeDocument/2006/relationships/oleObject" Target="../embeddings/oleObject79.bin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15.wmf"/><Relationship Id="rId4" Type="http://schemas.openxmlformats.org/officeDocument/2006/relationships/oleObject" Target="../embeddings/oleObject81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5" Type="http://schemas.openxmlformats.org/officeDocument/2006/relationships/image" Target="../media/image116.wmf"/><Relationship Id="rId4" Type="http://schemas.openxmlformats.org/officeDocument/2006/relationships/oleObject" Target="../embeddings/oleObject82.bin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117.wmf"/><Relationship Id="rId4" Type="http://schemas.openxmlformats.org/officeDocument/2006/relationships/oleObject" Target="../embeddings/oleObject83.bin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84.bin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7.vml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85.bin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8.v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86.bin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5" Type="http://schemas.openxmlformats.org/officeDocument/2006/relationships/image" Target="../media/image121.wmf"/><Relationship Id="rId4" Type="http://schemas.openxmlformats.org/officeDocument/2006/relationships/oleObject" Target="../embeddings/oleObject87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5" Type="http://schemas.openxmlformats.org/officeDocument/2006/relationships/image" Target="../media/image122.wmf"/><Relationship Id="rId4" Type="http://schemas.openxmlformats.org/officeDocument/2006/relationships/oleObject" Target="../embeddings/oleObject88.bin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1.v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89.bin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90.bin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3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91.bin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13.wmf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92.bin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wm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93.bin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28.wmf"/><Relationship Id="rId4" Type="http://schemas.openxmlformats.org/officeDocument/2006/relationships/oleObject" Target="../embeddings/oleObject94.bin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5" Type="http://schemas.openxmlformats.org/officeDocument/2006/relationships/image" Target="../media/image131.wmf"/><Relationship Id="rId4" Type="http://schemas.openxmlformats.org/officeDocument/2006/relationships/oleObject" Target="../embeddings/oleObject95.bin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8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10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1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2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wmf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4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5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6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>
            <a:extLst>
              <a:ext uri="{FF2B5EF4-FFF2-40B4-BE49-F238E27FC236}">
                <a16:creationId xmlns:a16="http://schemas.microsoft.com/office/drawing/2014/main" id="{25DC193C-46AA-4BA7-8FF7-7D736E36D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2133600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486404" name="Text Box 4">
            <a:extLst>
              <a:ext uri="{FF2B5EF4-FFF2-40B4-BE49-F238E27FC236}">
                <a16:creationId xmlns:a16="http://schemas.microsoft.com/office/drawing/2014/main" id="{7A5FE868-BA62-49FC-8214-81028E604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207603"/>
            <a:ext cx="6172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en-US" sz="3200" b="1" dirty="0">
                <a:solidFill>
                  <a:srgbClr val="CC66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MULTIVARIABLE FUNCTIONS AND PARTIAL DERIVATIVES</a:t>
            </a:r>
            <a:endParaRPr lang="en-US" altLang="en-US" sz="3200" dirty="0">
              <a:solidFill>
                <a:srgbClr val="CC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7" name="Text Box 5">
            <a:extLst>
              <a:ext uri="{FF2B5EF4-FFF2-40B4-BE49-F238E27FC236}">
                <a16:creationId xmlns:a16="http://schemas.microsoft.com/office/drawing/2014/main" id="{2B9DD29A-3CD5-4086-B435-7A9D1B999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534988"/>
            <a:ext cx="297180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8000" dirty="0">
                <a:solidFill>
                  <a:srgbClr val="FFD8BD"/>
                </a:solidFill>
              </a:rPr>
              <a:t>14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730" name="Rectangle 2">
            <a:extLst>
              <a:ext uri="{FF2B5EF4-FFF2-40B4-BE49-F238E27FC236}">
                <a16:creationId xmlns:a16="http://schemas.microsoft.com/office/drawing/2014/main" id="{D6C2D276-04C7-47DB-83A6-6CAA49909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93763"/>
            <a:ext cx="8572500" cy="5865812"/>
          </a:xfrm>
        </p:spPr>
        <p:txBody>
          <a:bodyPr/>
          <a:lstStyle/>
          <a:p>
            <a:r>
              <a:rPr lang="en-US" altLang="en-US" sz="3400"/>
              <a:t>A level curve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</a:t>
            </a:r>
            <a:r>
              <a:rPr lang="en-US" altLang="en-US" sz="3400" i="1"/>
              <a:t>k </a:t>
            </a:r>
            <a:r>
              <a:rPr lang="en-US" altLang="en-US" sz="3400"/>
              <a:t>is the set of </a:t>
            </a:r>
            <a:br>
              <a:rPr lang="en-US" altLang="en-US" sz="3400"/>
            </a:br>
            <a:r>
              <a:rPr lang="en-US" altLang="en-US" sz="3400"/>
              <a:t>all points in the domain of </a:t>
            </a:r>
            <a:r>
              <a:rPr lang="en-US" altLang="en-US" sz="3400" i="1"/>
              <a:t>f</a:t>
            </a:r>
            <a:r>
              <a:rPr lang="en-US" altLang="en-US" sz="3400"/>
              <a:t> at which </a:t>
            </a:r>
            <a:r>
              <a:rPr lang="en-US" altLang="en-US" sz="3400" i="1"/>
              <a:t>f</a:t>
            </a:r>
            <a:r>
              <a:rPr lang="en-US" altLang="en-US" sz="3400"/>
              <a:t> </a:t>
            </a:r>
            <a:br>
              <a:rPr lang="en-US" altLang="en-US" sz="3400"/>
            </a:br>
            <a:r>
              <a:rPr lang="en-US" altLang="en-US" sz="3400"/>
              <a:t>takes on a given value </a:t>
            </a:r>
            <a:r>
              <a:rPr lang="en-US" altLang="en-US" sz="3400" i="1"/>
              <a:t>k</a:t>
            </a:r>
            <a:r>
              <a:rPr lang="en-US" altLang="en-US" sz="3400"/>
              <a:t>.</a:t>
            </a:r>
          </a:p>
          <a:p>
            <a:pPr lvl="1"/>
            <a:endParaRPr lang="en-US" altLang="en-US" sz="3400"/>
          </a:p>
          <a:p>
            <a:pPr lvl="1"/>
            <a:r>
              <a:rPr lang="en-US" altLang="en-US"/>
              <a:t>That is, it shows where the graph of </a:t>
            </a:r>
            <a:r>
              <a:rPr lang="en-US" altLang="en-US" i="1"/>
              <a:t>f </a:t>
            </a:r>
            <a:br>
              <a:rPr lang="en-US" altLang="en-US" i="1"/>
            </a:br>
            <a:r>
              <a:rPr lang="en-US" altLang="en-US"/>
              <a:t>has height </a:t>
            </a:r>
            <a:r>
              <a:rPr lang="en-US" altLang="en-US" i="1"/>
              <a:t>k</a:t>
            </a:r>
            <a:r>
              <a:rPr lang="en-US" altLang="en-US"/>
              <a:t>.  </a:t>
            </a:r>
          </a:p>
        </p:txBody>
      </p:sp>
      <p:sp>
        <p:nvSpPr>
          <p:cNvPr id="1097731" name="Rectangle 3">
            <a:extLst>
              <a:ext uri="{FF2B5EF4-FFF2-40B4-BE49-F238E27FC236}">
                <a16:creationId xmlns:a16="http://schemas.microsoft.com/office/drawing/2014/main" id="{1F1EF7A9-D846-43C6-AFC0-77F624F44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</a:t>
            </a:r>
          </a:p>
        </p:txBody>
      </p:sp>
    </p:spTree>
    <p:extLst>
      <p:ext uri="{BB962C8B-B14F-4D97-AF65-F5344CB8AC3E}">
        <p14:creationId xmlns:p14="http://schemas.microsoft.com/office/powerpoint/2010/main" val="24752864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DB110A96-E2D4-42A5-9300-7826CA9192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8D694B2F-4907-44CE-A471-CF90C14DA5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In general, we know from Equation 2 that </a:t>
            </a:r>
            <a:br>
              <a:rPr lang="en-US" altLang="en-US"/>
            </a:br>
            <a:r>
              <a:rPr lang="en-US" altLang="en-US"/>
              <a:t>an equation of the tangent plane to the graph of a function </a:t>
            </a:r>
            <a:r>
              <a:rPr lang="en-US" altLang="en-US" i="1"/>
              <a:t>f </a:t>
            </a:r>
            <a:r>
              <a:rPr lang="en-US" altLang="en-US"/>
              <a:t>of two variables at the point 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,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)) is: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+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x</a:t>
            </a:r>
            <a:r>
              <a:rPr lang="en-US" altLang="en-US"/>
              <a:t> – </a:t>
            </a:r>
            <a:r>
              <a:rPr lang="en-US" altLang="en-US" i="1"/>
              <a:t>a</a:t>
            </a:r>
            <a:r>
              <a:rPr lang="en-US" altLang="en-US"/>
              <a:t>) +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y</a:t>
            </a:r>
            <a:r>
              <a:rPr lang="en-US" altLang="en-US"/>
              <a:t> –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61287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F0313DD-6669-4108-9BEA-0064E3B1A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LINEARIZATION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2BF2DEE4-F9F2-4231-8D75-288A73978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linear function whose graph is </a:t>
            </a:r>
            <a:br>
              <a:rPr lang="en-US" altLang="en-US"/>
            </a:br>
            <a:r>
              <a:rPr lang="en-US" altLang="en-US"/>
              <a:t>this tangent plane, namely</a:t>
            </a:r>
          </a:p>
          <a:p>
            <a:endParaRPr lang="en-US" altLang="en-US"/>
          </a:p>
          <a:p>
            <a:r>
              <a:rPr lang="en-US" altLang="en-US" i="1"/>
              <a:t>	L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+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x</a:t>
            </a:r>
            <a:r>
              <a:rPr lang="en-US" altLang="en-US"/>
              <a:t> – </a:t>
            </a:r>
            <a:r>
              <a:rPr lang="en-US" altLang="en-US" i="1"/>
              <a:t>a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					+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y</a:t>
            </a:r>
            <a:r>
              <a:rPr lang="en-US" altLang="en-US"/>
              <a:t> –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  <a:p>
            <a:endParaRPr lang="en-US" altLang="en-US"/>
          </a:p>
          <a:p>
            <a:r>
              <a:rPr lang="en-US" altLang="en-US"/>
              <a:t>is called the linearization of </a:t>
            </a:r>
            <a:r>
              <a:rPr lang="en-US" altLang="en-US" i="1"/>
              <a:t>f </a:t>
            </a:r>
            <a:r>
              <a:rPr lang="en-US" altLang="en-US"/>
              <a:t>at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).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D1B34747-DCA8-4C6C-B3B7-3B6B3E5820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3</a:t>
            </a:r>
          </a:p>
        </p:txBody>
      </p:sp>
    </p:spTree>
    <p:extLst>
      <p:ext uri="{BB962C8B-B14F-4D97-AF65-F5344CB8AC3E}">
        <p14:creationId xmlns:p14="http://schemas.microsoft.com/office/powerpoint/2010/main" val="30578602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BD7E9BF2-1379-43E1-85B0-44592188AB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6FDC1311-C1CB-4D7F-9B51-5CE2497AF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approximation</a:t>
            </a:r>
          </a:p>
          <a:p>
            <a:r>
              <a:rPr lang="en-US" altLang="en-US" i="1"/>
              <a:t>		</a:t>
            </a:r>
            <a:br>
              <a:rPr lang="en-US" altLang="en-US" i="1"/>
            </a:br>
            <a:r>
              <a:rPr lang="en-US" altLang="en-US" i="1"/>
              <a:t>	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</a:t>
            </a:r>
            <a:r>
              <a:rPr lang="en-US" altLang="en-US">
                <a:cs typeface="Arial" panose="020B0604020202020204" pitchFamily="34" charset="0"/>
              </a:rPr>
              <a:t>≈</a:t>
            </a:r>
            <a:r>
              <a:rPr lang="en-US" altLang="en-US"/>
              <a:t>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+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x</a:t>
            </a:r>
            <a:r>
              <a:rPr lang="en-US" altLang="en-US"/>
              <a:t> – </a:t>
            </a:r>
            <a:r>
              <a:rPr lang="en-US" altLang="en-US" i="1"/>
              <a:t>a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					+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)(</a:t>
            </a:r>
            <a:r>
              <a:rPr lang="en-US" altLang="en-US" i="1"/>
              <a:t>y</a:t>
            </a:r>
            <a:r>
              <a:rPr lang="en-US" altLang="en-US"/>
              <a:t> –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  <a:p>
            <a:pPr algn="ctr"/>
            <a:endParaRPr lang="en-US" altLang="en-US"/>
          </a:p>
          <a:p>
            <a:r>
              <a:rPr lang="en-US" altLang="en-US"/>
              <a:t>is called the linear approximation or </a:t>
            </a:r>
            <a:br>
              <a:rPr lang="en-US" altLang="en-US"/>
            </a:br>
            <a:r>
              <a:rPr lang="en-US" altLang="en-US"/>
              <a:t>the tangent plane approximation of </a:t>
            </a:r>
            <a:r>
              <a:rPr lang="en-US" altLang="en-US" i="1"/>
              <a:t>f</a:t>
            </a:r>
            <a:r>
              <a:rPr lang="en-US" altLang="en-US"/>
              <a:t> at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).</a:t>
            </a:r>
          </a:p>
        </p:txBody>
      </p:sp>
      <p:sp>
        <p:nvSpPr>
          <p:cNvPr id="104452" name="Text Box 4">
            <a:extLst>
              <a:ext uri="{FF2B5EF4-FFF2-40B4-BE49-F238E27FC236}">
                <a16:creationId xmlns:a16="http://schemas.microsoft.com/office/drawing/2014/main" id="{44663B17-5550-44A5-A2C2-92E4029F1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4</a:t>
            </a:r>
          </a:p>
        </p:txBody>
      </p:sp>
    </p:spTree>
    <p:extLst>
      <p:ext uri="{BB962C8B-B14F-4D97-AF65-F5344CB8AC3E}">
        <p14:creationId xmlns:p14="http://schemas.microsoft.com/office/powerpoint/2010/main" val="41658367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5A9C2CD5-CBDC-4D9F-8143-FC5AB006C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E0BE7660-2672-436D-9F55-E935C0927E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We have defined tangent planes for surfaces </a:t>
            </a:r>
            <a:br>
              <a:rPr lang="en-US" altLang="en-US"/>
            </a:b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where </a:t>
            </a:r>
            <a:r>
              <a:rPr lang="en-US" altLang="en-US" i="1"/>
              <a:t>f</a:t>
            </a:r>
            <a:r>
              <a:rPr lang="en-US" altLang="en-US"/>
              <a:t> has continuous first partial derivatives. </a:t>
            </a:r>
          </a:p>
          <a:p>
            <a:pPr lvl="1"/>
            <a:endParaRPr lang="en-US" altLang="en-US"/>
          </a:p>
          <a:p>
            <a:pPr lvl="1"/>
            <a:r>
              <a:rPr lang="en-US" altLang="en-US" sz="2800"/>
              <a:t>What happens if 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x</a:t>
            </a:r>
            <a:r>
              <a:rPr lang="en-US" altLang="en-US" sz="2800"/>
              <a:t> and 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y</a:t>
            </a:r>
            <a:r>
              <a:rPr lang="en-US" altLang="en-US" sz="2800"/>
              <a:t> are not continuous?</a:t>
            </a:r>
          </a:p>
        </p:txBody>
      </p:sp>
    </p:spTree>
    <p:extLst>
      <p:ext uri="{BB962C8B-B14F-4D97-AF65-F5344CB8AC3E}">
        <p14:creationId xmlns:p14="http://schemas.microsoft.com/office/powerpoint/2010/main" val="41654597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74357044-3F85-44B8-9765-106890356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060BBED7-B392-4AD6-AD71-2BD28ABEE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4713"/>
            <a:ext cx="4062413" cy="5865812"/>
          </a:xfrm>
        </p:spPr>
        <p:txBody>
          <a:bodyPr/>
          <a:lstStyle/>
          <a:p>
            <a:r>
              <a:rPr lang="en-US" altLang="en-US" sz="3400"/>
              <a:t>The figure pictures such a function.</a:t>
            </a:r>
          </a:p>
          <a:p>
            <a:pPr lvl="1"/>
            <a:endParaRPr lang="en-US" altLang="en-US" sz="3400"/>
          </a:p>
          <a:p>
            <a:pPr lvl="1"/>
            <a:r>
              <a:rPr lang="en-US" altLang="en-US" sz="2800"/>
              <a:t>Its equation is:</a:t>
            </a:r>
          </a:p>
        </p:txBody>
      </p:sp>
      <p:graphicFrame>
        <p:nvGraphicFramePr>
          <p:cNvPr id="106500" name="Object 4">
            <a:extLst>
              <a:ext uri="{FF2B5EF4-FFF2-40B4-BE49-F238E27FC236}">
                <a16:creationId xmlns:a16="http://schemas.microsoft.com/office/drawing/2014/main" id="{05BF4F50-B6CB-4A2B-94F3-00BE5416B3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47788" y="3919538"/>
          <a:ext cx="4419600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87" name="Equation" r:id="rId3" imgW="1726920" imgH="863280" progId="Equation.DSMT4">
                  <p:embed/>
                </p:oleObj>
              </mc:Choice>
              <mc:Fallback>
                <p:oleObj name="Equation" r:id="rId3" imgW="1726920" imgH="863280" progId="Equation.DSMT4">
                  <p:embed/>
                  <p:pic>
                    <p:nvPicPr>
                      <p:cNvPr id="106500" name="Object 4">
                        <a:extLst>
                          <a:ext uri="{FF2B5EF4-FFF2-40B4-BE49-F238E27FC236}">
                            <a16:creationId xmlns:a16="http://schemas.microsoft.com/office/drawing/2014/main" id="{05BF4F50-B6CB-4A2B-94F3-00BE5416B3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919538"/>
                        <a:ext cx="4419600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6501" name="Picture 5">
            <a:extLst>
              <a:ext uri="{FF2B5EF4-FFF2-40B4-BE49-F238E27FC236}">
                <a16:creationId xmlns:a16="http://schemas.microsoft.com/office/drawing/2014/main" id="{D7E07DD5-C2E2-4DC6-957D-5B99E413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" t="1985"/>
          <a:stretch>
            <a:fillRect/>
          </a:stretch>
        </p:blipFill>
        <p:spPr bwMode="auto">
          <a:xfrm>
            <a:off x="4800600" y="1247775"/>
            <a:ext cx="4032250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502" name="Rectangle 6">
            <a:extLst>
              <a:ext uri="{FF2B5EF4-FFF2-40B4-BE49-F238E27FC236}">
                <a16:creationId xmlns:a16="http://schemas.microsoft.com/office/drawing/2014/main" id="{E8559DCD-C9D2-4EA5-A929-625EE476C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143000"/>
            <a:ext cx="4314825" cy="3505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228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51DF330E-C09C-46DC-A37C-BBFAEA858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B9E486B0-8478-41F0-A530-4479EA6583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You can verify (see Exercise 46) that its </a:t>
            </a:r>
            <a:br>
              <a:rPr lang="en-US" altLang="en-US"/>
            </a:br>
            <a:r>
              <a:rPr lang="en-US" altLang="en-US"/>
              <a:t>partial derivatives exist at the origin and, </a:t>
            </a:r>
            <a:br>
              <a:rPr lang="en-US" altLang="en-US"/>
            </a:br>
            <a:r>
              <a:rPr lang="en-US" altLang="en-US"/>
              <a:t>in fact,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(0, 0) = 0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(0, 0) = 0.</a:t>
            </a:r>
          </a:p>
          <a:p>
            <a:endParaRPr lang="en-US" altLang="en-US"/>
          </a:p>
          <a:p>
            <a:r>
              <a:rPr lang="en-US" altLang="en-US"/>
              <a:t>However,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 are not continuous.</a:t>
            </a:r>
          </a:p>
        </p:txBody>
      </p:sp>
    </p:spTree>
    <p:extLst>
      <p:ext uri="{BB962C8B-B14F-4D97-AF65-F5344CB8AC3E}">
        <p14:creationId xmlns:p14="http://schemas.microsoft.com/office/powerpoint/2010/main" val="36931041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FE208138-B905-4952-9CAD-1F0D631334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04A0D02B-F0EA-4D16-A642-30A9F54272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46138"/>
            <a:ext cx="8572500" cy="5865812"/>
          </a:xfrm>
        </p:spPr>
        <p:txBody>
          <a:bodyPr/>
          <a:lstStyle/>
          <a:p>
            <a:r>
              <a:rPr lang="en-US" altLang="en-US" sz="3600"/>
              <a:t>Thus, the linear approximation would </a:t>
            </a:r>
            <a:br>
              <a:rPr lang="en-US" altLang="en-US" sz="3600"/>
            </a:br>
            <a:r>
              <a:rPr lang="en-US" altLang="en-US" sz="3600"/>
              <a:t>be </a:t>
            </a:r>
            <a:r>
              <a:rPr lang="en-US" altLang="en-US" sz="3600" i="1"/>
              <a:t>f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/>
              <a:t>) </a:t>
            </a:r>
            <a:r>
              <a:rPr lang="en-US" altLang="en-US" sz="3600">
                <a:cs typeface="Arial" panose="020B0604020202020204" pitchFamily="34" charset="0"/>
              </a:rPr>
              <a:t>≈ 0.</a:t>
            </a:r>
          </a:p>
          <a:p>
            <a:pPr lvl="1"/>
            <a:endParaRPr lang="en-US" altLang="en-US" sz="2800">
              <a:cs typeface="Arial" panose="020B0604020202020204" pitchFamily="34" charset="0"/>
            </a:endParaRPr>
          </a:p>
          <a:p>
            <a:pPr lvl="1"/>
            <a:endParaRPr lang="en-US" altLang="en-US" sz="2800">
              <a:cs typeface="Arial" panose="020B0604020202020204" pitchFamily="34" charset="0"/>
            </a:endParaRPr>
          </a:p>
          <a:p>
            <a:pPr lvl="1"/>
            <a:r>
              <a:rPr lang="en-US" altLang="en-US" sz="2800">
                <a:cs typeface="Arial" panose="020B0604020202020204" pitchFamily="34" charset="0"/>
              </a:rPr>
              <a:t>However, </a:t>
            </a:r>
            <a:r>
              <a:rPr lang="en-US" altLang="en-US" sz="2800" i="1"/>
              <a:t>f</a:t>
            </a:r>
            <a:r>
              <a:rPr lang="en-US" altLang="en-US" sz="2800"/>
              <a:t>(</a:t>
            </a:r>
            <a:r>
              <a:rPr lang="en-US" altLang="en-US" sz="2800" i="1"/>
              <a:t>x</a:t>
            </a:r>
            <a:r>
              <a:rPr lang="en-US" altLang="en-US" sz="2800"/>
              <a:t>, </a:t>
            </a:r>
            <a:r>
              <a:rPr lang="en-US" altLang="en-US" sz="2800" i="1"/>
              <a:t>y</a:t>
            </a:r>
            <a:r>
              <a:rPr lang="en-US" altLang="en-US" sz="2800"/>
              <a:t>) = ½ at all points </a:t>
            </a:r>
            <a:br>
              <a:rPr lang="en-US" altLang="en-US" sz="2800"/>
            </a:br>
            <a:r>
              <a:rPr lang="en-US" altLang="en-US" sz="2800"/>
              <a:t>on the line </a:t>
            </a:r>
            <a:r>
              <a:rPr lang="en-US" altLang="en-US" sz="2800" i="1"/>
              <a:t>y</a:t>
            </a:r>
            <a:r>
              <a:rPr lang="en-US" altLang="en-US" sz="2800"/>
              <a:t> = </a:t>
            </a:r>
            <a:r>
              <a:rPr lang="en-US" altLang="en-US" sz="2800" i="1"/>
              <a:t>x</a:t>
            </a:r>
            <a:r>
              <a:rPr lang="en-US" alt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046223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E76FD9E-229D-43F6-9F9B-580162903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E5FDEFC3-F2C5-4C87-B4B3-DCBCAA91E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Thus, a function of two variables can </a:t>
            </a:r>
            <a:br>
              <a:rPr lang="en-US" altLang="en-US"/>
            </a:br>
            <a:r>
              <a:rPr lang="en-US" altLang="en-US"/>
              <a:t>behave badly even though both of its </a:t>
            </a:r>
            <a:br>
              <a:rPr lang="en-US" altLang="en-US"/>
            </a:br>
            <a:r>
              <a:rPr lang="en-US" altLang="en-US"/>
              <a:t>partial derivatives exist. </a:t>
            </a:r>
          </a:p>
          <a:p>
            <a:endParaRPr lang="en-US" altLang="en-US"/>
          </a:p>
          <a:p>
            <a:pPr lvl="1"/>
            <a:r>
              <a:rPr lang="en-US" altLang="en-US"/>
              <a:t>To rule out such behavior, we formulate </a:t>
            </a:r>
            <a:br>
              <a:rPr lang="en-US" altLang="en-US"/>
            </a:br>
            <a:r>
              <a:rPr lang="en-US" altLang="en-US"/>
              <a:t>the idea of a differentiable function of two </a:t>
            </a:r>
            <a:br>
              <a:rPr lang="en-US" altLang="en-US"/>
            </a:br>
            <a:r>
              <a:rPr lang="en-US" altLang="en-US"/>
              <a:t>variables.</a:t>
            </a:r>
          </a:p>
        </p:txBody>
      </p:sp>
    </p:spTree>
    <p:extLst>
      <p:ext uri="{BB962C8B-B14F-4D97-AF65-F5344CB8AC3E}">
        <p14:creationId xmlns:p14="http://schemas.microsoft.com/office/powerpoint/2010/main" val="28912454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29FD43EA-E6D0-4A14-86A1-75ED50FDD0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56865D08-CCF5-401A-BF55-9127875F9D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Recall that, for a function of one variable, </a:t>
            </a:r>
            <a:br>
              <a:rPr lang="en-US" altLang="en-US"/>
            </a:b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), if </a:t>
            </a:r>
            <a:r>
              <a:rPr lang="en-US" altLang="en-US" i="1"/>
              <a:t>x </a:t>
            </a:r>
            <a:r>
              <a:rPr lang="en-US" altLang="en-US"/>
              <a:t>changes from </a:t>
            </a:r>
            <a:r>
              <a:rPr lang="en-US" altLang="en-US" i="1"/>
              <a:t>a </a:t>
            </a:r>
            <a:r>
              <a:rPr lang="en-US" altLang="en-US"/>
              <a:t>to </a:t>
            </a:r>
            <a:r>
              <a:rPr lang="en-US" altLang="en-US" i="1"/>
              <a:t>a</a:t>
            </a:r>
            <a:r>
              <a:rPr lang="en-US" altLang="en-US"/>
              <a:t> +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,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/>
              <a:t>we defined the increment of </a:t>
            </a:r>
            <a:r>
              <a:rPr lang="en-US" altLang="en-US" i="1"/>
              <a:t>y</a:t>
            </a:r>
            <a:r>
              <a:rPr lang="en-US" altLang="en-US"/>
              <a:t> as:</a:t>
            </a:r>
          </a:p>
          <a:p>
            <a:endParaRPr lang="en-US" altLang="en-US"/>
          </a:p>
          <a:p>
            <a:pPr algn="ctr"/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 =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i="1">
                <a:cs typeface="Arial" panose="020B0604020202020204" pitchFamily="34" charset="0"/>
              </a:rPr>
              <a:t>a</a:t>
            </a:r>
            <a:r>
              <a:rPr lang="en-US" altLang="en-US">
                <a:cs typeface="Arial" panose="020B0604020202020204" pitchFamily="34" charset="0"/>
              </a:rPr>
              <a:t> + 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) –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i="1">
                <a:cs typeface="Arial" panose="020B0604020202020204" pitchFamily="34" charset="0"/>
              </a:rPr>
              <a:t>a</a:t>
            </a:r>
            <a:r>
              <a:rPr lang="en-US" altLang="en-US">
                <a:cs typeface="Arial" panose="020B0604020202020204" pitchFamily="34" charset="0"/>
              </a:rPr>
              <a:t>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44024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8C573A97-9A24-453C-9A43-B05B8FF223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0422A54E-9D52-4253-BFE4-14F1830FA0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In Chapter 3 we showed that, </a:t>
            </a:r>
            <a:br>
              <a:rPr lang="en-US" altLang="en-US"/>
            </a:br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 is differentiable at </a:t>
            </a:r>
            <a:r>
              <a:rPr lang="en-US" altLang="en-US" i="1"/>
              <a:t>a</a:t>
            </a:r>
            <a:r>
              <a:rPr lang="en-US" altLang="en-US"/>
              <a:t>, then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	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 = </a:t>
            </a:r>
            <a:r>
              <a:rPr lang="en-US" altLang="en-US" i="1">
                <a:cs typeface="Arial" panose="020B0604020202020204" pitchFamily="34" charset="0"/>
              </a:rPr>
              <a:t>f’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i="1">
                <a:cs typeface="Arial" panose="020B0604020202020204" pitchFamily="34" charset="0"/>
              </a:rPr>
              <a:t>a</a:t>
            </a:r>
            <a:r>
              <a:rPr lang="en-US" altLang="en-US">
                <a:cs typeface="Arial" panose="020B0604020202020204" pitchFamily="34" charset="0"/>
              </a:rPr>
              <a:t>)∆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+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   </a:t>
            </a:r>
            <a:br>
              <a:rPr lang="en-US" altLang="en-US">
                <a:cs typeface="Arial" panose="020B0604020202020204" pitchFamily="34" charset="0"/>
              </a:rPr>
            </a:b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where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>
                <a:cs typeface="Arial" panose="020B0604020202020204" pitchFamily="34" charset="0"/>
              </a:rPr>
              <a:t> → 0 as ∆</a:t>
            </a:r>
            <a:r>
              <a:rPr lang="en-US" altLang="en-US" i="1">
                <a:cs typeface="Arial" panose="020B0604020202020204" pitchFamily="34" charset="0"/>
              </a:rPr>
              <a:t>x </a:t>
            </a:r>
            <a:r>
              <a:rPr lang="en-US" altLang="en-US">
                <a:cs typeface="Arial" panose="020B0604020202020204" pitchFamily="34" charset="0"/>
              </a:rPr>
              <a:t>→ 0</a:t>
            </a:r>
          </a:p>
        </p:txBody>
      </p:sp>
      <p:sp>
        <p:nvSpPr>
          <p:cNvPr id="110598" name="Text Box 6">
            <a:extLst>
              <a:ext uri="{FF2B5EF4-FFF2-40B4-BE49-F238E27FC236}">
                <a16:creationId xmlns:a16="http://schemas.microsoft.com/office/drawing/2014/main" id="{E086C24F-6513-49B4-B3A4-C4AFB3F79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5</a:t>
            </a:r>
          </a:p>
        </p:txBody>
      </p:sp>
    </p:spTree>
    <p:extLst>
      <p:ext uri="{BB962C8B-B14F-4D97-AF65-F5344CB8AC3E}">
        <p14:creationId xmlns:p14="http://schemas.microsoft.com/office/powerpoint/2010/main" val="1282268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778" name="Rectangle 2">
            <a:extLst>
              <a:ext uri="{FF2B5EF4-FFF2-40B4-BE49-F238E27FC236}">
                <a16:creationId xmlns:a16="http://schemas.microsoft.com/office/drawing/2014/main" id="{E1BBF958-FF13-4EE2-B58E-C08E1326BA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93763"/>
            <a:ext cx="8572500" cy="5865812"/>
          </a:xfrm>
        </p:spPr>
        <p:txBody>
          <a:bodyPr/>
          <a:lstStyle/>
          <a:p>
            <a:r>
              <a:rPr lang="en-US" altLang="en-US" sz="3400"/>
              <a:t>You can see from the figure the relation between level curves and horizontal traces.</a:t>
            </a:r>
          </a:p>
        </p:txBody>
      </p:sp>
      <p:sp>
        <p:nvSpPr>
          <p:cNvPr id="1099779" name="Rectangle 3">
            <a:extLst>
              <a:ext uri="{FF2B5EF4-FFF2-40B4-BE49-F238E27FC236}">
                <a16:creationId xmlns:a16="http://schemas.microsoft.com/office/drawing/2014/main" id="{03524D8B-A0D8-4104-A29F-76E36DD21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099780" name="Picture 4">
            <a:extLst>
              <a:ext uri="{FF2B5EF4-FFF2-40B4-BE49-F238E27FC236}">
                <a16:creationId xmlns:a16="http://schemas.microsoft.com/office/drawing/2014/main" id="{905EFF18-FC2E-43F8-9B78-39D4F06AD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97138"/>
            <a:ext cx="493236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9781" name="Rectangle 5">
            <a:extLst>
              <a:ext uri="{FF2B5EF4-FFF2-40B4-BE49-F238E27FC236}">
                <a16:creationId xmlns:a16="http://schemas.microsoft.com/office/drawing/2014/main" id="{CFD28E4A-DACD-4E8B-A8F8-43D717872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362200"/>
            <a:ext cx="5216525" cy="4286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0173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F7DBF365-0D67-40AC-A6CA-65CD45A04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70F3EF43-6429-49BD-AB68-27E3CA70BC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Now, consider a function of two variables, </a:t>
            </a:r>
            <a:br>
              <a:rPr lang="en-US" altLang="en-US"/>
            </a:b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).</a:t>
            </a:r>
          </a:p>
          <a:p>
            <a:endParaRPr lang="en-US" altLang="en-US"/>
          </a:p>
          <a:p>
            <a:r>
              <a:rPr lang="en-US" altLang="en-US"/>
              <a:t>Suppose </a:t>
            </a:r>
            <a:r>
              <a:rPr lang="en-US" altLang="en-US" i="1"/>
              <a:t>x </a:t>
            </a:r>
            <a:r>
              <a:rPr lang="en-US" altLang="en-US"/>
              <a:t>changes from </a:t>
            </a:r>
            <a:r>
              <a:rPr lang="en-US" altLang="en-US" i="1"/>
              <a:t>a </a:t>
            </a:r>
            <a:r>
              <a:rPr lang="en-US" altLang="en-US"/>
              <a:t>to </a:t>
            </a:r>
            <a:r>
              <a:rPr lang="en-US" altLang="en-US" i="1"/>
              <a:t>a</a:t>
            </a:r>
            <a:r>
              <a:rPr lang="en-US" altLang="en-US"/>
              <a:t> +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/>
              <a:t>and </a:t>
            </a:r>
            <a:r>
              <a:rPr lang="en-US" altLang="en-US" i="1"/>
              <a:t>y </a:t>
            </a:r>
            <a:r>
              <a:rPr lang="en-US" altLang="en-US"/>
              <a:t>changes from </a:t>
            </a:r>
            <a:r>
              <a:rPr lang="en-US" altLang="en-US" i="1"/>
              <a:t>b </a:t>
            </a:r>
            <a:r>
              <a:rPr lang="en-US" altLang="en-US"/>
              <a:t>to </a:t>
            </a:r>
            <a:r>
              <a:rPr lang="en-US" altLang="en-US" i="1"/>
              <a:t>b</a:t>
            </a:r>
            <a:r>
              <a:rPr lang="en-US" altLang="en-US"/>
              <a:t> +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3938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60555B32-EB00-4524-97FE-2CFE2B283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62D86C07-B3C7-4E1E-9677-92306B82E9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Then, the corresponding increment </a:t>
            </a:r>
            <a:br>
              <a:rPr lang="en-US" altLang="en-US" sz="3400"/>
            </a:br>
            <a:r>
              <a:rPr lang="en-US" altLang="en-US" sz="3400"/>
              <a:t>of </a:t>
            </a:r>
            <a:r>
              <a:rPr lang="en-US" altLang="en-US" sz="3400" i="1"/>
              <a:t>z</a:t>
            </a:r>
            <a:r>
              <a:rPr lang="en-US" altLang="en-US" sz="3400"/>
              <a:t> is: </a:t>
            </a:r>
          </a:p>
          <a:p>
            <a:pPr algn="ctr"/>
            <a:br>
              <a:rPr lang="en-US" altLang="en-US" sz="3400">
                <a:cs typeface="Arial" panose="020B0604020202020204" pitchFamily="34" charset="0"/>
              </a:rPr>
            </a:br>
            <a:r>
              <a:rPr lang="en-US" altLang="en-US" sz="3400">
                <a:cs typeface="Arial" panose="020B0604020202020204" pitchFamily="34" charset="0"/>
              </a:rPr>
              <a:t>∆</a:t>
            </a:r>
            <a:r>
              <a:rPr lang="en-US" altLang="en-US" sz="3400" i="1"/>
              <a:t>z =</a:t>
            </a:r>
            <a:r>
              <a:rPr lang="en-US" altLang="en-US" sz="3400"/>
              <a:t>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a +</a:t>
            </a:r>
            <a:r>
              <a:rPr lang="en-US" altLang="en-US" sz="3400"/>
              <a:t> </a:t>
            </a:r>
            <a:r>
              <a:rPr lang="en-US" altLang="en-US" sz="3400">
                <a:cs typeface="Arial" panose="020B0604020202020204" pitchFamily="34" charset="0"/>
              </a:rPr>
              <a:t>∆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b +</a:t>
            </a:r>
            <a:r>
              <a:rPr lang="en-US" altLang="en-US" sz="3400"/>
              <a:t> </a:t>
            </a:r>
            <a:r>
              <a:rPr lang="en-US" altLang="en-US" sz="3400">
                <a:cs typeface="Arial" panose="020B0604020202020204" pitchFamily="34" charset="0"/>
              </a:rPr>
              <a:t>∆</a:t>
            </a:r>
            <a:r>
              <a:rPr lang="en-US" altLang="en-US" sz="3400" i="1"/>
              <a:t>y</a:t>
            </a:r>
            <a:r>
              <a:rPr lang="en-US" altLang="en-US" sz="3400"/>
              <a:t>) –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a</a:t>
            </a:r>
            <a:r>
              <a:rPr lang="en-US" altLang="en-US" sz="3400"/>
              <a:t>, </a:t>
            </a:r>
            <a:r>
              <a:rPr lang="en-US" altLang="en-US" sz="3400" i="1"/>
              <a:t>b</a:t>
            </a:r>
            <a:r>
              <a:rPr lang="en-US" altLang="en-US" sz="3400"/>
              <a:t>)</a:t>
            </a:r>
          </a:p>
        </p:txBody>
      </p:sp>
      <p:sp>
        <p:nvSpPr>
          <p:cNvPr id="172036" name="Text Box 4">
            <a:extLst>
              <a:ext uri="{FF2B5EF4-FFF2-40B4-BE49-F238E27FC236}">
                <a16:creationId xmlns:a16="http://schemas.microsoft.com/office/drawing/2014/main" id="{50361767-4D98-4859-870F-7D35612A0F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6</a:t>
            </a:r>
          </a:p>
        </p:txBody>
      </p:sp>
    </p:spTree>
    <p:extLst>
      <p:ext uri="{BB962C8B-B14F-4D97-AF65-F5344CB8AC3E}">
        <p14:creationId xmlns:p14="http://schemas.microsoft.com/office/powerpoint/2010/main" val="16703503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ADA7AE3C-7C12-4282-B0E0-82DB46F96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87DDAB30-9318-4ACA-97F8-4689359BE9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Thus, the increment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 </a:t>
            </a:r>
            <a:r>
              <a:rPr lang="en-US" altLang="en-US"/>
              <a:t>represents the change in the value of </a:t>
            </a:r>
            <a:r>
              <a:rPr lang="en-US" altLang="en-US" i="1"/>
              <a:t>f</a:t>
            </a:r>
            <a:r>
              <a:rPr lang="en-US" altLang="en-US"/>
              <a:t> when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changes from 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to (</a:t>
            </a:r>
            <a:r>
              <a:rPr lang="en-US" altLang="en-US" i="1"/>
              <a:t>a +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, </a:t>
            </a:r>
            <a:r>
              <a:rPr lang="en-US" altLang="en-US" i="1"/>
              <a:t>b +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/>
              <a:t>).</a:t>
            </a:r>
          </a:p>
          <a:p>
            <a:endParaRPr lang="en-US" altLang="en-US"/>
          </a:p>
          <a:p>
            <a:pPr lvl="1"/>
            <a:r>
              <a:rPr lang="en-US" altLang="en-US"/>
              <a:t>By analogy with Equation 5, we define </a:t>
            </a:r>
            <a:br>
              <a:rPr lang="en-US" altLang="en-US"/>
            </a:br>
            <a:r>
              <a:rPr lang="en-US" altLang="en-US"/>
              <a:t>the differentiability of a function of two </a:t>
            </a:r>
            <a:br>
              <a:rPr lang="en-US" altLang="en-US"/>
            </a:br>
            <a:r>
              <a:rPr lang="en-US" altLang="en-US"/>
              <a:t>variables as follows.</a:t>
            </a:r>
          </a:p>
        </p:txBody>
      </p:sp>
    </p:spTree>
    <p:extLst>
      <p:ext uri="{BB962C8B-B14F-4D97-AF65-F5344CB8AC3E}">
        <p14:creationId xmlns:p14="http://schemas.microsoft.com/office/powerpoint/2010/main" val="6992769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23217C0F-8C4C-4B05-8EFE-10CDF69580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A4314016-5FB8-4C2B-A182-2CBFC9F79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z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then </a:t>
            </a:r>
            <a:r>
              <a:rPr lang="en-US" altLang="en-US" i="1"/>
              <a:t>f</a:t>
            </a:r>
            <a:r>
              <a:rPr lang="en-US" altLang="en-US"/>
              <a:t> is differentiable at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if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/>
              <a:t> can be expressed in the form </a:t>
            </a:r>
          </a:p>
          <a:p>
            <a:endParaRPr lang="en-US" altLang="en-US"/>
          </a:p>
          <a:p>
            <a:r>
              <a:rPr lang="en-US" altLang="en-US">
                <a:cs typeface="Arial" panose="020B0604020202020204" pitchFamily="34" charset="0"/>
              </a:rPr>
              <a:t>	∆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 =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 i="1" baseline="-25000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i="1">
                <a:cs typeface="Arial" panose="020B0604020202020204" pitchFamily="34" charset="0"/>
              </a:rPr>
              <a:t>a</a:t>
            </a:r>
            <a:r>
              <a:rPr lang="en-US" altLang="en-US">
                <a:cs typeface="Arial" panose="020B0604020202020204" pitchFamily="34" charset="0"/>
              </a:rPr>
              <a:t>, </a:t>
            </a:r>
            <a:r>
              <a:rPr lang="en-US" altLang="en-US" i="1">
                <a:cs typeface="Arial" panose="020B0604020202020204" pitchFamily="34" charset="0"/>
              </a:rPr>
              <a:t>b</a:t>
            </a:r>
            <a:r>
              <a:rPr lang="en-US" altLang="en-US">
                <a:cs typeface="Arial" panose="020B0604020202020204" pitchFamily="34" charset="0"/>
              </a:rPr>
              <a:t>) 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+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 i="1" baseline="-25000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(</a:t>
            </a:r>
            <a:r>
              <a:rPr lang="en-US" altLang="en-US" i="1">
                <a:cs typeface="Arial" panose="020B0604020202020204" pitchFamily="34" charset="0"/>
              </a:rPr>
              <a:t>a</a:t>
            </a:r>
            <a:r>
              <a:rPr lang="en-US" altLang="en-US">
                <a:cs typeface="Arial" panose="020B0604020202020204" pitchFamily="34" charset="0"/>
              </a:rPr>
              <a:t>, </a:t>
            </a:r>
            <a:r>
              <a:rPr lang="en-US" altLang="en-US" i="1">
                <a:cs typeface="Arial" panose="020B0604020202020204" pitchFamily="34" charset="0"/>
              </a:rPr>
              <a:t>b</a:t>
            </a:r>
            <a:r>
              <a:rPr lang="en-US" altLang="en-US">
                <a:cs typeface="Arial" panose="020B0604020202020204" pitchFamily="34" charset="0"/>
              </a:rPr>
              <a:t>) 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					+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 baseline="-25000">
                <a:cs typeface="Arial" panose="020B0604020202020204" pitchFamily="34" charset="0"/>
              </a:rPr>
              <a:t>1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+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 baseline="-25000">
                <a:cs typeface="Arial" panose="020B0604020202020204" pitchFamily="34" charset="0"/>
              </a:rPr>
              <a:t>2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</a:p>
          <a:p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where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 baseline="-25000">
                <a:cs typeface="Arial" panose="020B0604020202020204" pitchFamily="34" charset="0"/>
              </a:rPr>
              <a:t>1 </a:t>
            </a:r>
            <a:r>
              <a:rPr lang="en-US" altLang="en-US">
                <a:cs typeface="Arial" panose="020B0604020202020204" pitchFamily="34" charset="0"/>
              </a:rPr>
              <a:t>and </a:t>
            </a:r>
            <a:r>
              <a:rPr lang="el-GR" altLang="en-US" i="1">
                <a:cs typeface="Arial" panose="020B0604020202020204" pitchFamily="34" charset="0"/>
              </a:rPr>
              <a:t>ε</a:t>
            </a:r>
            <a:r>
              <a:rPr lang="en-US" altLang="en-US" baseline="-25000">
                <a:cs typeface="Arial" panose="020B0604020202020204" pitchFamily="34" charset="0"/>
              </a:rPr>
              <a:t>2</a:t>
            </a:r>
            <a:r>
              <a:rPr lang="en-US" altLang="en-US">
                <a:cs typeface="Arial" panose="020B0604020202020204" pitchFamily="34" charset="0"/>
              </a:rPr>
              <a:t> → 0 as (∆</a:t>
            </a:r>
            <a:r>
              <a:rPr lang="en-US" altLang="en-US" i="1">
                <a:cs typeface="Arial" panose="020B0604020202020204" pitchFamily="34" charset="0"/>
              </a:rPr>
              <a:t>x, </a:t>
            </a:r>
            <a:r>
              <a:rPr lang="en-US" altLang="en-US">
                <a:cs typeface="Arial" panose="020B0604020202020204" pitchFamily="34" charset="0"/>
              </a:rPr>
              <a:t>∆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) → (0, 0).</a:t>
            </a:r>
            <a:endParaRPr lang="el-GR" altLang="en-US">
              <a:cs typeface="Arial" panose="020B0604020202020204" pitchFamily="34" charset="0"/>
            </a:endParaRPr>
          </a:p>
        </p:txBody>
      </p:sp>
      <p:sp>
        <p:nvSpPr>
          <p:cNvPr id="113668" name="Text Box 4">
            <a:extLst>
              <a:ext uri="{FF2B5EF4-FFF2-40B4-BE49-F238E27FC236}">
                <a16:creationId xmlns:a16="http://schemas.microsoft.com/office/drawing/2014/main" id="{93C066C3-4CF8-4CA7-8F98-08552A5CB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Definition 7</a:t>
            </a:r>
          </a:p>
        </p:txBody>
      </p:sp>
    </p:spTree>
    <p:extLst>
      <p:ext uri="{BB962C8B-B14F-4D97-AF65-F5344CB8AC3E}">
        <p14:creationId xmlns:p14="http://schemas.microsoft.com/office/powerpoint/2010/main" val="7690733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347DA7F5-26E7-47E2-9572-89DF91F1C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5C1DB8C9-1C42-4C42-B9EB-14F55BCB38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7213" y="874713"/>
            <a:ext cx="8572500" cy="5865812"/>
          </a:xfrm>
        </p:spPr>
        <p:txBody>
          <a:bodyPr/>
          <a:lstStyle/>
          <a:p>
            <a:r>
              <a:rPr lang="en-US" altLang="en-US"/>
              <a:t>Definition 7 says that a differentiable function is one for which the linear approximation </a:t>
            </a:r>
            <a:br>
              <a:rPr lang="en-US" altLang="en-US"/>
            </a:br>
            <a:r>
              <a:rPr lang="en-US" altLang="en-US"/>
              <a:t>in Equation 4 is a good approximation when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is near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). 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That is, the tangent plane approximates the graph of </a:t>
            </a:r>
            <a:r>
              <a:rPr lang="en-US" altLang="en-US" i="1"/>
              <a:t>f </a:t>
            </a:r>
            <a:r>
              <a:rPr lang="en-US" altLang="en-US"/>
              <a:t>well near the point of tangency.  </a:t>
            </a:r>
          </a:p>
        </p:txBody>
      </p:sp>
    </p:spTree>
    <p:extLst>
      <p:ext uri="{BB962C8B-B14F-4D97-AF65-F5344CB8AC3E}">
        <p14:creationId xmlns:p14="http://schemas.microsoft.com/office/powerpoint/2010/main" val="8792235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59353BF9-E6A2-48A9-91A3-2E2DB966A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50A0F129-C7FF-4AEA-BAD9-4482626DB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It’s sometimes hard to use Definition 7 directly to check the differentiability of </a:t>
            </a:r>
            <a:br>
              <a:rPr lang="en-US" altLang="en-US" sz="3400"/>
            </a:br>
            <a:r>
              <a:rPr lang="en-US" altLang="en-US" sz="3400"/>
              <a:t>a function. </a:t>
            </a:r>
          </a:p>
          <a:p>
            <a:endParaRPr lang="en-US" altLang="en-US" sz="3400"/>
          </a:p>
          <a:p>
            <a:pPr lvl="1"/>
            <a:r>
              <a:rPr lang="en-US" altLang="en-US"/>
              <a:t>However, the next theorem provides a convenient sufficient condition for differentiability. </a:t>
            </a:r>
          </a:p>
        </p:txBody>
      </p:sp>
    </p:spTree>
    <p:extLst>
      <p:ext uri="{BB962C8B-B14F-4D97-AF65-F5344CB8AC3E}">
        <p14:creationId xmlns:p14="http://schemas.microsoft.com/office/powerpoint/2010/main" val="11785762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F8F9BB8B-5DB9-40AB-8F7E-9F2CDF7B4C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43D0ECDF-EDA0-46AB-85D9-AA697EB55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 sz="3400"/>
              <a:t>If the partial derivatives </a:t>
            </a:r>
            <a:r>
              <a:rPr lang="en-US" altLang="en-US" sz="3400" i="1"/>
              <a:t>f</a:t>
            </a:r>
            <a:r>
              <a:rPr lang="en-US" altLang="en-US" sz="3400" i="1" baseline="-25000"/>
              <a:t>x</a:t>
            </a:r>
            <a:r>
              <a:rPr lang="en-US" altLang="en-US" sz="3400"/>
              <a:t> and </a:t>
            </a:r>
            <a:r>
              <a:rPr lang="en-US" altLang="en-US" sz="3400" i="1"/>
              <a:t>f</a:t>
            </a:r>
            <a:r>
              <a:rPr lang="en-US" altLang="en-US" sz="3400" i="1" baseline="-25000"/>
              <a:t>y</a:t>
            </a:r>
            <a:r>
              <a:rPr lang="en-US" altLang="en-US" sz="3400"/>
              <a:t> exist </a:t>
            </a:r>
            <a:br>
              <a:rPr lang="en-US" altLang="en-US" sz="3400"/>
            </a:br>
            <a:r>
              <a:rPr lang="en-US" altLang="en-US" sz="3400"/>
              <a:t>near (</a:t>
            </a:r>
            <a:r>
              <a:rPr lang="en-US" altLang="en-US" sz="3400" i="1"/>
              <a:t>a</a:t>
            </a:r>
            <a:r>
              <a:rPr lang="en-US" altLang="en-US" sz="3400"/>
              <a:t>, </a:t>
            </a:r>
            <a:r>
              <a:rPr lang="en-US" altLang="en-US" sz="3400" i="1"/>
              <a:t>b</a:t>
            </a:r>
            <a:r>
              <a:rPr lang="en-US" altLang="en-US" sz="3400"/>
              <a:t>) and are continuous at (</a:t>
            </a:r>
            <a:r>
              <a:rPr lang="en-US" altLang="en-US" sz="3400" i="1"/>
              <a:t>a</a:t>
            </a:r>
            <a:r>
              <a:rPr lang="en-US" altLang="en-US" sz="3400"/>
              <a:t>, </a:t>
            </a:r>
            <a:r>
              <a:rPr lang="en-US" altLang="en-US" sz="3400" i="1"/>
              <a:t>b</a:t>
            </a:r>
            <a:r>
              <a:rPr lang="en-US" altLang="en-US" sz="3400"/>
              <a:t>), </a:t>
            </a:r>
            <a:br>
              <a:rPr lang="en-US" altLang="en-US" sz="3400"/>
            </a:br>
            <a:r>
              <a:rPr lang="en-US" altLang="en-US" sz="3400"/>
              <a:t>then </a:t>
            </a:r>
            <a:r>
              <a:rPr lang="en-US" altLang="en-US" sz="3400" i="1"/>
              <a:t>f</a:t>
            </a:r>
            <a:r>
              <a:rPr lang="en-US" altLang="en-US" sz="3400"/>
              <a:t> is differentiable at (</a:t>
            </a:r>
            <a:r>
              <a:rPr lang="en-US" altLang="en-US" sz="3400" i="1"/>
              <a:t>a</a:t>
            </a:r>
            <a:r>
              <a:rPr lang="en-US" altLang="en-US" sz="3400"/>
              <a:t>, </a:t>
            </a:r>
            <a:r>
              <a:rPr lang="en-US" altLang="en-US" sz="3400" i="1"/>
              <a:t>b</a:t>
            </a:r>
            <a:r>
              <a:rPr lang="en-US" altLang="en-US" sz="3400"/>
              <a:t>).</a:t>
            </a:r>
          </a:p>
        </p:txBody>
      </p:sp>
      <p:sp>
        <p:nvSpPr>
          <p:cNvPr id="116740" name="Text Box 4">
            <a:extLst>
              <a:ext uri="{FF2B5EF4-FFF2-40B4-BE49-F238E27FC236}">
                <a16:creationId xmlns:a16="http://schemas.microsoft.com/office/drawing/2014/main" id="{BDD566CD-E643-4398-A0EF-E99BAF478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Theorem 8</a:t>
            </a:r>
          </a:p>
        </p:txBody>
      </p:sp>
    </p:spTree>
    <p:extLst>
      <p:ext uri="{BB962C8B-B14F-4D97-AF65-F5344CB8AC3E}">
        <p14:creationId xmlns:p14="http://schemas.microsoft.com/office/powerpoint/2010/main" val="18104674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ACA5989-04E8-4B94-9AB6-BF6E868FA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F0A66470-9629-4432-B1FB-AF72671C69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Show that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xe</a:t>
            </a:r>
            <a:r>
              <a:rPr lang="en-US" altLang="en-US" i="1" baseline="30000"/>
              <a:t>xy</a:t>
            </a:r>
            <a:r>
              <a:rPr lang="en-US" altLang="en-US"/>
              <a:t> is differentiable </a:t>
            </a:r>
            <a:br>
              <a:rPr lang="en-US" altLang="en-US"/>
            </a:br>
            <a:r>
              <a:rPr lang="en-US" altLang="en-US"/>
              <a:t>at (1, 0) and find its linearization there. </a:t>
            </a:r>
          </a:p>
          <a:p>
            <a:endParaRPr lang="en-US" altLang="en-US"/>
          </a:p>
          <a:p>
            <a:r>
              <a:rPr lang="en-US" altLang="en-US"/>
              <a:t>Then, use it to approximate </a:t>
            </a:r>
            <a:r>
              <a:rPr lang="en-US" altLang="en-US" i="1"/>
              <a:t>f</a:t>
            </a:r>
            <a:r>
              <a:rPr lang="en-US" altLang="en-US"/>
              <a:t>(1.1, –0.1). </a:t>
            </a:r>
          </a:p>
        </p:txBody>
      </p:sp>
      <p:sp>
        <p:nvSpPr>
          <p:cNvPr id="117764" name="Text Box 4">
            <a:extLst>
              <a:ext uri="{FF2B5EF4-FFF2-40B4-BE49-F238E27FC236}">
                <a16:creationId xmlns:a16="http://schemas.microsoft.com/office/drawing/2014/main" id="{05F2B13D-A71F-4C8B-B989-D7B02828E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892926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413BD6D-2F24-4F2B-9535-8EEDB92909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0180364A-5BA0-491F-9C5A-C038C18C3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The partial derivatives are:</a:t>
            </a:r>
          </a:p>
          <a:p>
            <a:r>
              <a:rPr lang="en-US" altLang="en-US" i="1"/>
              <a:t>	</a:t>
            </a:r>
            <a:br>
              <a:rPr lang="en-US" altLang="en-US" i="1"/>
            </a:br>
            <a:r>
              <a:rPr lang="en-US" altLang="en-US" i="1"/>
              <a:t>	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e</a:t>
            </a:r>
            <a:r>
              <a:rPr lang="en-US" altLang="en-US" i="1" baseline="30000"/>
              <a:t>xy</a:t>
            </a:r>
            <a:r>
              <a:rPr lang="en-US" altLang="en-US"/>
              <a:t> + </a:t>
            </a:r>
            <a:r>
              <a:rPr lang="en-US" altLang="en-US" i="1"/>
              <a:t>xye</a:t>
            </a:r>
            <a:r>
              <a:rPr lang="en-US" altLang="en-US" i="1" baseline="30000"/>
              <a:t>xy</a:t>
            </a:r>
            <a:r>
              <a:rPr lang="en-US" altLang="en-US"/>
              <a:t>		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 i="1"/>
              <a:t>e</a:t>
            </a:r>
            <a:r>
              <a:rPr lang="en-US" altLang="en-US" i="1" baseline="30000"/>
              <a:t>xy</a:t>
            </a:r>
            <a:r>
              <a:rPr lang="en-US" altLang="en-US" i="1"/>
              <a:t> </a:t>
            </a:r>
            <a:br>
              <a:rPr lang="en-US" altLang="en-US" i="1"/>
            </a:br>
            <a:r>
              <a:rPr lang="en-US" altLang="en-US" i="1"/>
              <a:t>	f</a:t>
            </a:r>
            <a:r>
              <a:rPr lang="en-US" altLang="en-US" i="1" baseline="-25000"/>
              <a:t>x</a:t>
            </a:r>
            <a:r>
              <a:rPr lang="en-US" altLang="en-US"/>
              <a:t>(1, 0) = 1			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(1, 0) = 1</a:t>
            </a:r>
          </a:p>
          <a:p>
            <a:endParaRPr lang="en-US" altLang="en-US"/>
          </a:p>
          <a:p>
            <a:pPr lvl="1"/>
            <a:r>
              <a:rPr lang="en-US" altLang="en-US"/>
              <a:t>Both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 are continuous functions.</a:t>
            </a:r>
          </a:p>
          <a:p>
            <a:pPr lvl="1"/>
            <a:r>
              <a:rPr lang="en-US" altLang="en-US"/>
              <a:t>So, </a:t>
            </a:r>
            <a:r>
              <a:rPr lang="en-US" altLang="en-US" i="1"/>
              <a:t>f</a:t>
            </a:r>
            <a:r>
              <a:rPr lang="en-US" altLang="en-US"/>
              <a:t> is differentiable by Theorem 8.</a:t>
            </a:r>
          </a:p>
        </p:txBody>
      </p:sp>
      <p:sp>
        <p:nvSpPr>
          <p:cNvPr id="118788" name="Text Box 4">
            <a:extLst>
              <a:ext uri="{FF2B5EF4-FFF2-40B4-BE49-F238E27FC236}">
                <a16:creationId xmlns:a16="http://schemas.microsoft.com/office/drawing/2014/main" id="{18200753-99AC-44B1-9143-746455029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12016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00E63644-F3FD-4BBC-9C87-0B7C5615DC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6ED0F7A-55B7-4732-9BC7-4326C37B53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linearization is: </a:t>
            </a:r>
          </a:p>
          <a:p>
            <a:r>
              <a:rPr lang="en-US" altLang="en-US" i="1"/>
              <a:t>L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/>
              <a:t>(1, 0) +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(1, 0)(</a:t>
            </a:r>
            <a:r>
              <a:rPr lang="en-US" altLang="en-US" i="1"/>
              <a:t>x</a:t>
            </a:r>
            <a:r>
              <a:rPr lang="en-US" altLang="en-US"/>
              <a:t> – 1) +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(1, 0)(</a:t>
            </a:r>
            <a:r>
              <a:rPr lang="en-US" altLang="en-US" i="1"/>
              <a:t>y</a:t>
            </a:r>
            <a:r>
              <a:rPr lang="en-US" altLang="en-US"/>
              <a:t> – 0)</a:t>
            </a:r>
          </a:p>
          <a:p>
            <a:r>
              <a:rPr lang="en-US" altLang="en-US"/>
              <a:t>	   = 1 + 1(</a:t>
            </a:r>
            <a:r>
              <a:rPr lang="en-US" altLang="en-US" i="1"/>
              <a:t>x</a:t>
            </a:r>
            <a:r>
              <a:rPr lang="en-US" altLang="en-US"/>
              <a:t> – 1) + 1 </a:t>
            </a:r>
            <a:r>
              <a:rPr lang="en-US" altLang="en-US" b="1" baseline="30000">
                <a:latin typeface="Times New Roman" panose="02020603050405020304" pitchFamily="18" charset="0"/>
              </a:rPr>
              <a:t>.</a:t>
            </a:r>
            <a:r>
              <a:rPr lang="en-US" altLang="en-US"/>
              <a:t> </a:t>
            </a:r>
            <a:r>
              <a:rPr lang="en-US" altLang="en-US" i="1"/>
              <a:t>y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	   = 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/>
              <a:t> </a:t>
            </a:r>
          </a:p>
        </p:txBody>
      </p:sp>
      <p:sp>
        <p:nvSpPr>
          <p:cNvPr id="119812" name="Text Box 4">
            <a:extLst>
              <a:ext uri="{FF2B5EF4-FFF2-40B4-BE49-F238E27FC236}">
                <a16:creationId xmlns:a16="http://schemas.microsoft.com/office/drawing/2014/main" id="{686C6111-9FF6-475D-9E4A-4134D5F1CC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  <p:pic>
        <p:nvPicPr>
          <p:cNvPr id="119813" name="Picture 5">
            <a:extLst>
              <a:ext uri="{FF2B5EF4-FFF2-40B4-BE49-F238E27FC236}">
                <a16:creationId xmlns:a16="http://schemas.microsoft.com/office/drawing/2014/main" id="{4C66DECF-76B3-4FE7-B4C3-BFB2ECC66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211513"/>
            <a:ext cx="4048125" cy="33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9814" name="Rectangle 6">
            <a:extLst>
              <a:ext uri="{FF2B5EF4-FFF2-40B4-BE49-F238E27FC236}">
                <a16:creationId xmlns:a16="http://schemas.microsoft.com/office/drawing/2014/main" id="{4C5F8B3F-DDD2-41C0-8CE5-EE1AD3A9E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124200"/>
            <a:ext cx="4257675" cy="35941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06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826" name="Rectangle 2">
            <a:extLst>
              <a:ext uri="{FF2B5EF4-FFF2-40B4-BE49-F238E27FC236}">
                <a16:creationId xmlns:a16="http://schemas.microsoft.com/office/drawing/2014/main" id="{8E9C5FC3-52E4-4BC3-A9AC-9627BE80BC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level curves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k </a:t>
            </a:r>
            <a:r>
              <a:rPr lang="en-US" altLang="en-US"/>
              <a:t>are just the traces of the graph of </a:t>
            </a:r>
            <a:r>
              <a:rPr lang="en-US" altLang="en-US" i="1"/>
              <a:t>f</a:t>
            </a:r>
            <a:r>
              <a:rPr lang="en-US" altLang="en-US"/>
              <a:t> in the horizontal plane </a:t>
            </a:r>
            <a:r>
              <a:rPr lang="en-US" altLang="en-US" i="1"/>
              <a:t>z = k </a:t>
            </a:r>
            <a:r>
              <a:rPr lang="en-US" altLang="en-US"/>
              <a:t>projected down </a:t>
            </a:r>
            <a:br>
              <a:rPr lang="en-US" altLang="en-US"/>
            </a:br>
            <a:r>
              <a:rPr lang="en-US" altLang="en-US"/>
              <a:t>to the </a:t>
            </a:r>
            <a:r>
              <a:rPr lang="en-US" altLang="en-US" i="1"/>
              <a:t>xy</a:t>
            </a:r>
            <a:r>
              <a:rPr lang="en-US" altLang="en-US"/>
              <a:t>-plane.  </a:t>
            </a:r>
          </a:p>
        </p:txBody>
      </p:sp>
      <p:sp>
        <p:nvSpPr>
          <p:cNvPr id="1101827" name="Rectangle 3">
            <a:extLst>
              <a:ext uri="{FF2B5EF4-FFF2-40B4-BE49-F238E27FC236}">
                <a16:creationId xmlns:a16="http://schemas.microsoft.com/office/drawing/2014/main" id="{E66FE47A-7681-4270-920B-6537FBFB19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01832" name="Picture 8">
            <a:extLst>
              <a:ext uri="{FF2B5EF4-FFF2-40B4-BE49-F238E27FC236}">
                <a16:creationId xmlns:a16="http://schemas.microsoft.com/office/drawing/2014/main" id="{753C449C-1E1C-4F2C-B0E7-EE112F038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97138"/>
            <a:ext cx="493236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1833" name="Rectangle 9">
            <a:extLst>
              <a:ext uri="{FF2B5EF4-FFF2-40B4-BE49-F238E27FC236}">
                <a16:creationId xmlns:a16="http://schemas.microsoft.com/office/drawing/2014/main" id="{A57DB726-5C3C-4E16-AAFB-D02AE4E67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362200"/>
            <a:ext cx="5216525" cy="4286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05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C11206B6-B8F0-4A57-AECE-B1EF001904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0E816D85-DE57-4977-9D50-D462E15D1F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corresponding linear approximation </a:t>
            </a:r>
            <a:br>
              <a:rPr lang="en-US" altLang="en-US"/>
            </a:br>
            <a:r>
              <a:rPr lang="en-US" altLang="en-US"/>
              <a:t>is:				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xe</a:t>
            </a:r>
            <a:r>
              <a:rPr lang="en-US" altLang="en-US" i="1" baseline="30000"/>
              <a:t>xy</a:t>
            </a:r>
            <a:r>
              <a:rPr lang="en-US" altLang="en-US"/>
              <a:t> </a:t>
            </a:r>
            <a:r>
              <a:rPr lang="en-US" altLang="en-US">
                <a:cs typeface="Arial" panose="020B0604020202020204" pitchFamily="34" charset="0"/>
              </a:rPr>
              <a:t>≈ 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+ 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</a:p>
          <a:p>
            <a:r>
              <a:rPr lang="en-US" altLang="en-US">
                <a:cs typeface="Arial" panose="020B0604020202020204" pitchFamily="34" charset="0"/>
              </a:rPr>
              <a:t>So,		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	   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>
                <a:cs typeface="Arial" panose="020B0604020202020204" pitchFamily="34" charset="0"/>
              </a:rPr>
              <a:t>(1.1, – 0.1) ≈ 1.1 – 0.1 = 1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Compare this with the actual value </a:t>
            </a:r>
            <a:br>
              <a:rPr lang="en-US" altLang="en-US"/>
            </a:br>
            <a:r>
              <a:rPr lang="en-US" altLang="en-US"/>
              <a:t>of </a:t>
            </a:r>
            <a:br>
              <a:rPr lang="en-US" altLang="en-US"/>
            </a:br>
            <a:r>
              <a:rPr lang="en-US" altLang="en-US"/>
              <a:t>		</a:t>
            </a:r>
            <a:r>
              <a:rPr lang="en-US" altLang="en-US" i="1"/>
              <a:t>f</a:t>
            </a:r>
            <a:r>
              <a:rPr lang="en-US" altLang="en-US"/>
              <a:t>(1.1, –0.1) = 1.1</a:t>
            </a:r>
            <a:r>
              <a:rPr lang="en-US" altLang="en-US" i="1"/>
              <a:t>e</a:t>
            </a:r>
            <a:r>
              <a:rPr lang="en-US" altLang="en-US" i="1" baseline="30000"/>
              <a:t>–</a:t>
            </a:r>
            <a:r>
              <a:rPr lang="en-US" altLang="en-US" baseline="30000"/>
              <a:t>0.11</a:t>
            </a:r>
            <a:r>
              <a:rPr lang="en-US" altLang="en-US"/>
              <a:t> </a:t>
            </a:r>
            <a:r>
              <a:rPr lang="en-US" altLang="en-US">
                <a:cs typeface="Arial" panose="020B0604020202020204" pitchFamily="34" charset="0"/>
              </a:rPr>
              <a:t>≈</a:t>
            </a:r>
            <a:r>
              <a:rPr lang="en-US" altLang="en-US"/>
              <a:t> 0.98542</a:t>
            </a:r>
            <a:endParaRPr lang="en-US" altLang="en-US">
              <a:cs typeface="Arial" panose="020B0604020202020204" pitchFamily="34" charset="0"/>
            </a:endParaRPr>
          </a:p>
        </p:txBody>
      </p:sp>
      <p:sp>
        <p:nvSpPr>
          <p:cNvPr id="120836" name="Text Box 4">
            <a:extLst>
              <a:ext uri="{FF2B5EF4-FFF2-40B4-BE49-F238E27FC236}">
                <a16:creationId xmlns:a16="http://schemas.microsoft.com/office/drawing/2014/main" id="{7F30497A-73B2-4F37-9E54-34B386E2C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14560158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4A7FBDF7-F872-49D5-924A-4FB92067F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79985EC-6563-41F4-AE03-CDACA40CC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0075" y="889000"/>
            <a:ext cx="8572500" cy="5865813"/>
          </a:xfrm>
        </p:spPr>
        <p:txBody>
          <a:bodyPr/>
          <a:lstStyle/>
          <a:p>
            <a:r>
              <a:rPr lang="en-US" altLang="en-US" dirty="0"/>
              <a:t>Suppose the heat index (perceived temperature/”real feel”) </a:t>
            </a:r>
            <a:r>
              <a:rPr lang="en-US" altLang="en-US" i="1" dirty="0">
                <a:latin typeface="Times New Roman" panose="02020603050405020304" pitchFamily="18" charset="0"/>
              </a:rPr>
              <a:t>I</a:t>
            </a:r>
            <a:r>
              <a:rPr lang="en-US" altLang="en-US" dirty="0"/>
              <a:t> as a function of: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actual temperature </a:t>
            </a:r>
            <a:r>
              <a:rPr lang="en-US" altLang="en-US" i="1" dirty="0"/>
              <a:t>T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The relative humidity </a:t>
            </a:r>
            <a:r>
              <a:rPr lang="en-US" altLang="en-US" i="1" dirty="0"/>
              <a:t>H</a:t>
            </a:r>
            <a:endParaRPr lang="en-US" altLang="en-US" dirty="0"/>
          </a:p>
        </p:txBody>
      </p:sp>
      <p:sp>
        <p:nvSpPr>
          <p:cNvPr id="121860" name="Text Box 4">
            <a:extLst>
              <a:ext uri="{FF2B5EF4-FFF2-40B4-BE49-F238E27FC236}">
                <a16:creationId xmlns:a16="http://schemas.microsoft.com/office/drawing/2014/main" id="{1FF8C463-8DD5-4ECA-9155-973A8F9B8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5178456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0E35C167-3B31-44D6-B2B4-BCBF859B7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BB6956D4-D85A-4288-B9CB-5C8BC1620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0"/>
            <a:ext cx="8253413" cy="36147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886" name="Text Box 6">
            <a:extLst>
              <a:ext uri="{FF2B5EF4-FFF2-40B4-BE49-F238E27FC236}">
                <a16:creationId xmlns:a16="http://schemas.microsoft.com/office/drawing/2014/main" id="{56BF5E6F-02F7-4F49-BCA2-CF700F5F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  <p:sp>
        <p:nvSpPr>
          <p:cNvPr id="122887" name="Rectangle 7">
            <a:extLst>
              <a:ext uri="{FF2B5EF4-FFF2-40B4-BE49-F238E27FC236}">
                <a16:creationId xmlns:a16="http://schemas.microsoft.com/office/drawing/2014/main" id="{6BBB2A7D-F33A-44AB-9104-16C1B0F5F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788" y="874713"/>
            <a:ext cx="8572500" cy="586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30000"/>
              </a:lnSpc>
              <a:spcBef>
                <a:spcPct val="20000"/>
              </a:spcBef>
              <a:defRPr sz="3200">
                <a:solidFill>
                  <a:srgbClr val="8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600">
                <a:solidFill>
                  <a:srgbClr val="AC46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600">
                <a:solidFill>
                  <a:srgbClr val="AC4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We gave this table of values from the National Weather Service.</a:t>
            </a:r>
          </a:p>
        </p:txBody>
      </p:sp>
      <p:pic>
        <p:nvPicPr>
          <p:cNvPr id="122889" name="Picture 9" descr="14p896">
            <a:extLst>
              <a:ext uri="{FF2B5EF4-FFF2-40B4-BE49-F238E27FC236}">
                <a16:creationId xmlns:a16="http://schemas.microsoft.com/office/drawing/2014/main" id="{52D037D3-1142-4B73-BFF2-EA07FC72F5A4}"/>
              </a:ext>
            </a:extLst>
          </p:cNvPr>
          <p:cNvPicPr>
            <a:picLocks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4400" y="3124200"/>
            <a:ext cx="7620000" cy="3459163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893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5423ED5D-0AC0-450A-84B3-9BD6AADF6B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8389FD40-0910-4AA4-BB04-D2029914B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0075" y="874713"/>
            <a:ext cx="8572500" cy="5865812"/>
          </a:xfrm>
        </p:spPr>
        <p:txBody>
          <a:bodyPr/>
          <a:lstStyle/>
          <a:p>
            <a:r>
              <a:rPr lang="en-US" altLang="en-US"/>
              <a:t>Find a linear approximation for the heat index </a:t>
            </a:r>
            <a:r>
              <a:rPr lang="en-US" altLang="en-US" i="1">
                <a:latin typeface="Times New Roman" panose="02020603050405020304" pitchFamily="18" charset="0"/>
              </a:rPr>
              <a:t>I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, </a:t>
            </a:r>
            <a:r>
              <a:rPr lang="en-US" altLang="en-US" i="1"/>
              <a:t>H</a:t>
            </a:r>
            <a:r>
              <a:rPr lang="en-US" altLang="en-US"/>
              <a:t>) when </a:t>
            </a:r>
            <a:r>
              <a:rPr lang="en-US" altLang="en-US" i="1"/>
              <a:t>T</a:t>
            </a:r>
            <a:r>
              <a:rPr lang="en-US" altLang="en-US"/>
              <a:t> is near 96</a:t>
            </a:r>
            <a:r>
              <a:rPr lang="en-US" altLang="en-US">
                <a:cs typeface="Arial" panose="020B0604020202020204" pitchFamily="34" charset="0"/>
              </a:rPr>
              <a:t>°F </a:t>
            </a:r>
            <a:r>
              <a:rPr lang="en-US" altLang="en-US"/>
              <a:t>and </a:t>
            </a:r>
            <a:r>
              <a:rPr lang="en-US" altLang="en-US" i="1"/>
              <a:t>H</a:t>
            </a:r>
            <a:r>
              <a:rPr lang="en-US" altLang="en-US"/>
              <a:t> is near 70%. </a:t>
            </a:r>
          </a:p>
          <a:p>
            <a:endParaRPr lang="en-US" altLang="en-US"/>
          </a:p>
          <a:p>
            <a:r>
              <a:rPr lang="en-US" altLang="en-US"/>
              <a:t>Use it to estimate the heat index when </a:t>
            </a:r>
            <a:br>
              <a:rPr lang="en-US" altLang="en-US"/>
            </a:br>
            <a:r>
              <a:rPr lang="en-US" altLang="en-US"/>
              <a:t>the temperature is 97</a:t>
            </a:r>
            <a:r>
              <a:rPr lang="en-US" altLang="en-US">
                <a:cs typeface="Arial" panose="020B0604020202020204" pitchFamily="34" charset="0"/>
              </a:rPr>
              <a:t>°F</a:t>
            </a:r>
            <a:r>
              <a:rPr lang="en-US" altLang="en-US"/>
              <a:t> and the relative humidity is 72%.  </a:t>
            </a:r>
          </a:p>
        </p:txBody>
      </p:sp>
      <p:sp>
        <p:nvSpPr>
          <p:cNvPr id="123908" name="Text Box 4">
            <a:extLst>
              <a:ext uri="{FF2B5EF4-FFF2-40B4-BE49-F238E27FC236}">
                <a16:creationId xmlns:a16="http://schemas.microsoft.com/office/drawing/2014/main" id="{43215A23-50E9-478F-85D0-66C9E77A3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17673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E3B4F755-B072-406E-BFD5-A12D7DE52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2815491D-71B1-437A-9CB1-9B5E561E457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874713"/>
            <a:ext cx="8572500" cy="2478087"/>
          </a:xfrm>
        </p:spPr>
        <p:txBody>
          <a:bodyPr/>
          <a:lstStyle/>
          <a:p>
            <a:r>
              <a:rPr lang="en-US" altLang="en-US"/>
              <a:t>We read that </a:t>
            </a:r>
            <a:r>
              <a:rPr lang="en-US" altLang="en-US" i="1"/>
              <a:t>f</a:t>
            </a:r>
            <a:r>
              <a:rPr lang="en-US" altLang="en-US"/>
              <a:t>(96, 70) = 125. </a:t>
            </a:r>
          </a:p>
          <a:p>
            <a:pPr lvl="1"/>
            <a:endParaRPr lang="en-US" altLang="en-US" sz="2000"/>
          </a:p>
          <a:p>
            <a:pPr lvl="1"/>
            <a:r>
              <a:rPr lang="en-US" altLang="en-US" sz="2000"/>
              <a:t>In Section 14.3, we used the tabular values to </a:t>
            </a:r>
            <a:br>
              <a:rPr lang="en-US" altLang="en-US" sz="2000"/>
            </a:br>
            <a:r>
              <a:rPr lang="en-US" altLang="en-US" sz="2000"/>
              <a:t>estimate that: </a:t>
            </a:r>
            <a:r>
              <a:rPr lang="en-US" altLang="en-US" sz="2000" i="1"/>
              <a:t>f</a:t>
            </a:r>
            <a:r>
              <a:rPr lang="en-US" altLang="en-US" sz="2000" i="1" baseline="-25000"/>
              <a:t>T</a:t>
            </a:r>
            <a:r>
              <a:rPr lang="en-US" altLang="en-US" sz="2000"/>
              <a:t>(96, 70) </a:t>
            </a:r>
            <a:r>
              <a:rPr lang="en-US" altLang="en-US" sz="2000">
                <a:cs typeface="Arial" panose="020B0604020202020204" pitchFamily="34" charset="0"/>
              </a:rPr>
              <a:t>≈ 3.75    </a:t>
            </a:r>
            <a:r>
              <a:rPr lang="en-US" altLang="en-US" sz="2000"/>
              <a:t>and    </a:t>
            </a:r>
            <a:r>
              <a:rPr lang="en-US" altLang="en-US" sz="2000" i="1"/>
              <a:t>f</a:t>
            </a:r>
            <a:r>
              <a:rPr lang="en-US" altLang="en-US" sz="2000" i="1" baseline="-25000"/>
              <a:t>H</a:t>
            </a:r>
            <a:r>
              <a:rPr lang="en-US" altLang="en-US" sz="2000"/>
              <a:t>(96, 70) </a:t>
            </a:r>
            <a:r>
              <a:rPr lang="en-US" altLang="en-US" sz="2000">
                <a:cs typeface="Arial" panose="020B0604020202020204" pitchFamily="34" charset="0"/>
              </a:rPr>
              <a:t>≈ 0.9</a:t>
            </a:r>
            <a:r>
              <a:rPr lang="en-US" altLang="en-US" sz="2000"/>
              <a:t> </a:t>
            </a:r>
          </a:p>
        </p:txBody>
      </p:sp>
      <p:sp>
        <p:nvSpPr>
          <p:cNvPr id="124932" name="Text Box 4">
            <a:extLst>
              <a:ext uri="{FF2B5EF4-FFF2-40B4-BE49-F238E27FC236}">
                <a16:creationId xmlns:a16="http://schemas.microsoft.com/office/drawing/2014/main" id="{B3B976F7-D490-4542-9E65-B30D8F5C6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397458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  <p:sp>
        <p:nvSpPr>
          <p:cNvPr id="124934" name="Rectangle 6">
            <a:extLst>
              <a:ext uri="{FF2B5EF4-FFF2-40B4-BE49-F238E27FC236}">
                <a16:creationId xmlns:a16="http://schemas.microsoft.com/office/drawing/2014/main" id="{E5AB96B2-C8D9-41F8-8ACF-16DEF8A12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124200"/>
            <a:ext cx="7948613" cy="35385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4935" name="Picture 7" descr="14p896">
            <a:extLst>
              <a:ext uri="{FF2B5EF4-FFF2-40B4-BE49-F238E27FC236}">
                <a16:creationId xmlns:a16="http://schemas.microsoft.com/office/drawing/2014/main" id="{251DAFD5-C6ED-44A2-90F3-81FA64F16B99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3276600"/>
            <a:ext cx="7315200" cy="332105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0487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7C51EEA2-B91A-4A54-892B-22221F7AC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1733927B-C1D5-4C08-901A-66E13CCF40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So, the linear approximation is:</a:t>
            </a:r>
          </a:p>
          <a:p>
            <a:endParaRPr lang="en-US" altLang="en-US"/>
          </a:p>
          <a:p>
            <a:r>
              <a:rPr lang="en-US" altLang="en-US" i="1"/>
              <a:t>     f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, </a:t>
            </a:r>
            <a:r>
              <a:rPr lang="en-US" altLang="en-US" i="1"/>
              <a:t>H</a:t>
            </a:r>
            <a:r>
              <a:rPr lang="en-US" altLang="en-US"/>
              <a:t>) </a:t>
            </a:r>
            <a:r>
              <a:rPr lang="en-US" altLang="en-US">
                <a:cs typeface="Arial" panose="020B0604020202020204" pitchFamily="34" charset="0"/>
              </a:rPr>
              <a:t>≈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>
                <a:cs typeface="Arial" panose="020B0604020202020204" pitchFamily="34" charset="0"/>
              </a:rPr>
              <a:t>(96, 70) +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 i="1" baseline="-25000">
                <a:cs typeface="Arial" panose="020B0604020202020204" pitchFamily="34" charset="0"/>
              </a:rPr>
              <a:t>T</a:t>
            </a:r>
            <a:r>
              <a:rPr lang="en-US" altLang="en-US">
                <a:cs typeface="Arial" panose="020B0604020202020204" pitchFamily="34" charset="0"/>
              </a:rPr>
              <a:t>(96, 70)(</a:t>
            </a:r>
            <a:r>
              <a:rPr lang="en-US" altLang="en-US" i="1">
                <a:cs typeface="Arial" panose="020B0604020202020204" pitchFamily="34" charset="0"/>
              </a:rPr>
              <a:t>T</a:t>
            </a:r>
            <a:r>
              <a:rPr lang="en-US" altLang="en-US">
                <a:cs typeface="Arial" panose="020B0604020202020204" pitchFamily="34" charset="0"/>
              </a:rPr>
              <a:t> – 96) </a:t>
            </a:r>
          </a:p>
          <a:p>
            <a:pPr algn="ctr"/>
            <a:r>
              <a:rPr lang="en-US" altLang="en-US">
                <a:cs typeface="Arial" panose="020B0604020202020204" pitchFamily="34" charset="0"/>
              </a:rPr>
              <a:t>				+ 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 i="1" baseline="-25000">
                <a:cs typeface="Arial" panose="020B0604020202020204" pitchFamily="34" charset="0"/>
              </a:rPr>
              <a:t>H</a:t>
            </a:r>
            <a:r>
              <a:rPr lang="en-US" altLang="en-US">
                <a:cs typeface="Arial" panose="020B0604020202020204" pitchFamily="34" charset="0"/>
              </a:rPr>
              <a:t>(96, 70)(</a:t>
            </a:r>
            <a:r>
              <a:rPr lang="en-US" altLang="en-US" i="1">
                <a:cs typeface="Arial" panose="020B0604020202020204" pitchFamily="34" charset="0"/>
              </a:rPr>
              <a:t>H</a:t>
            </a:r>
            <a:r>
              <a:rPr lang="en-US" altLang="en-US">
                <a:cs typeface="Arial" panose="020B0604020202020204" pitchFamily="34" charset="0"/>
              </a:rPr>
              <a:t> – 70)</a:t>
            </a:r>
          </a:p>
          <a:p>
            <a:pPr algn="ctr"/>
            <a:r>
              <a:rPr lang="en-US" altLang="en-US">
                <a:cs typeface="Arial" panose="020B0604020202020204" pitchFamily="34" charset="0"/>
              </a:rPr>
              <a:t>           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	    ≈ 125 + 3.75(</a:t>
            </a:r>
            <a:r>
              <a:rPr lang="en-US" altLang="en-US" i="1">
                <a:cs typeface="Arial" panose="020B0604020202020204" pitchFamily="34" charset="0"/>
              </a:rPr>
              <a:t>T</a:t>
            </a:r>
            <a:r>
              <a:rPr lang="en-US" altLang="en-US">
                <a:cs typeface="Arial" panose="020B0604020202020204" pitchFamily="34" charset="0"/>
              </a:rPr>
              <a:t> – 96) + 0.9(</a:t>
            </a:r>
            <a:r>
              <a:rPr lang="en-US" altLang="en-US" i="1">
                <a:cs typeface="Arial" panose="020B0604020202020204" pitchFamily="34" charset="0"/>
              </a:rPr>
              <a:t>H</a:t>
            </a:r>
            <a:r>
              <a:rPr lang="en-US" altLang="en-US">
                <a:cs typeface="Arial" panose="020B0604020202020204" pitchFamily="34" charset="0"/>
              </a:rPr>
              <a:t> – 70)</a:t>
            </a:r>
          </a:p>
        </p:txBody>
      </p:sp>
      <p:sp>
        <p:nvSpPr>
          <p:cNvPr id="125956" name="Text Box 4">
            <a:extLst>
              <a:ext uri="{FF2B5EF4-FFF2-40B4-BE49-F238E27FC236}">
                <a16:creationId xmlns:a16="http://schemas.microsoft.com/office/drawing/2014/main" id="{7CDBE246-9ACE-4258-BFCF-FD21383AF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9634398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70EEE9BD-BB98-45CC-817C-2C45896BF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20FD08BB-CC1E-4066-A58E-431FE07DE9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>
                <a:cs typeface="Arial" panose="020B0604020202020204" pitchFamily="34" charset="0"/>
              </a:rPr>
              <a:t>In particular, </a:t>
            </a:r>
            <a:br>
              <a:rPr lang="en-US" altLang="en-US" sz="3400">
                <a:cs typeface="Arial" panose="020B0604020202020204" pitchFamily="34" charset="0"/>
              </a:rPr>
            </a:br>
            <a:r>
              <a:rPr lang="en-US" altLang="en-US" sz="3400">
                <a:cs typeface="Arial" panose="020B0604020202020204" pitchFamily="34" charset="0"/>
              </a:rPr>
              <a:t>	   </a:t>
            </a:r>
            <a:r>
              <a:rPr lang="en-US" altLang="en-US" sz="3400" i="1">
                <a:cs typeface="Arial" panose="020B0604020202020204" pitchFamily="34" charset="0"/>
              </a:rPr>
              <a:t>f</a:t>
            </a:r>
            <a:r>
              <a:rPr lang="en-US" altLang="en-US" sz="3400">
                <a:cs typeface="Arial" panose="020B0604020202020204" pitchFamily="34" charset="0"/>
              </a:rPr>
              <a:t>(92, 72) ≈ 125 + 3.75(1) + 0.9(2) </a:t>
            </a:r>
            <a:br>
              <a:rPr lang="en-US" altLang="en-US" sz="3400">
                <a:cs typeface="Arial" panose="020B0604020202020204" pitchFamily="34" charset="0"/>
              </a:rPr>
            </a:br>
            <a:r>
              <a:rPr lang="en-US" altLang="en-US" sz="3400">
                <a:cs typeface="Arial" panose="020B0604020202020204" pitchFamily="34" charset="0"/>
              </a:rPr>
              <a:t>		          = 130.55</a:t>
            </a:r>
          </a:p>
          <a:p>
            <a:pPr lvl="1"/>
            <a:endParaRPr lang="en-US" altLang="en-US" sz="2800"/>
          </a:p>
          <a:p>
            <a:pPr lvl="1"/>
            <a:endParaRPr lang="en-US" altLang="en-US" sz="2800"/>
          </a:p>
          <a:p>
            <a:pPr lvl="1"/>
            <a:r>
              <a:rPr lang="en-US" altLang="en-US" sz="2800"/>
              <a:t>Thus, when </a:t>
            </a:r>
            <a:r>
              <a:rPr lang="en-US" altLang="en-US" sz="2800" i="1"/>
              <a:t>T</a:t>
            </a:r>
            <a:r>
              <a:rPr lang="en-US" altLang="en-US" sz="2800"/>
              <a:t> = 97</a:t>
            </a:r>
            <a:r>
              <a:rPr lang="en-US" altLang="en-US" sz="2800">
                <a:cs typeface="Arial" panose="020B0604020202020204" pitchFamily="34" charset="0"/>
              </a:rPr>
              <a:t>°F </a:t>
            </a:r>
            <a:r>
              <a:rPr lang="en-US" altLang="en-US" sz="2800"/>
              <a:t>and </a:t>
            </a:r>
            <a:r>
              <a:rPr lang="en-US" altLang="en-US" sz="2800" i="1"/>
              <a:t>H =</a:t>
            </a:r>
            <a:r>
              <a:rPr lang="en-US" altLang="en-US" sz="2800"/>
              <a:t> 72%, </a:t>
            </a:r>
            <a:br>
              <a:rPr lang="en-US" altLang="en-US" sz="2800"/>
            </a:br>
            <a:r>
              <a:rPr lang="en-US" altLang="en-US" sz="2800"/>
              <a:t>the heat index is: </a:t>
            </a:r>
            <a:br>
              <a:rPr lang="en-US" altLang="en-US" sz="2800"/>
            </a:br>
            <a:r>
              <a:rPr lang="en-US" altLang="en-US" sz="2800"/>
              <a:t>				</a:t>
            </a:r>
            <a:r>
              <a:rPr lang="en-US" altLang="en-US" sz="2800" i="1">
                <a:latin typeface="Times New Roman" panose="02020603050405020304" pitchFamily="18" charset="0"/>
              </a:rPr>
              <a:t>I</a:t>
            </a:r>
            <a:r>
              <a:rPr lang="en-US" altLang="en-US" sz="2800" i="1"/>
              <a:t> </a:t>
            </a:r>
            <a:r>
              <a:rPr lang="en-US" altLang="en-US" sz="2800">
                <a:cs typeface="Arial" panose="020B0604020202020204" pitchFamily="34" charset="0"/>
              </a:rPr>
              <a:t>≈ 131°F</a:t>
            </a:r>
          </a:p>
        </p:txBody>
      </p:sp>
      <p:sp>
        <p:nvSpPr>
          <p:cNvPr id="126980" name="Text Box 4">
            <a:extLst>
              <a:ext uri="{FF2B5EF4-FFF2-40B4-BE49-F238E27FC236}">
                <a16:creationId xmlns:a16="http://schemas.microsoft.com/office/drawing/2014/main" id="{0BECE808-81CC-4AA1-8578-DD3299F29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3031441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AB9CD87-DC90-4A30-B4C9-BA592A82D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PARTIAL DERIVATIVES</a:t>
            </a:r>
          </a:p>
        </p:txBody>
      </p:sp>
      <p:sp>
        <p:nvSpPr>
          <p:cNvPr id="5123" name="Text Box 8">
            <a:extLst>
              <a:ext uri="{FF2B5EF4-FFF2-40B4-BE49-F238E27FC236}">
                <a16:creationId xmlns:a16="http://schemas.microsoft.com/office/drawing/2014/main" id="{6A3FDDC5-7943-40A4-B40E-9FF75D309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1447800"/>
            <a:ext cx="7315200" cy="2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endParaRPr lang="en-US" altLang="en-US" sz="4800" b="1" dirty="0">
              <a:solidFill>
                <a:srgbClr val="800000"/>
              </a:solidFill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rgbClr val="E45C00"/>
                </a:solidFill>
              </a:rPr>
              <a:t>Directional Derivatives </a:t>
            </a:r>
            <a:br>
              <a:rPr lang="en-US" altLang="en-US" sz="4000" b="1" dirty="0">
                <a:solidFill>
                  <a:srgbClr val="E45C00"/>
                </a:solidFill>
              </a:rPr>
            </a:br>
            <a:r>
              <a:rPr lang="en-US" altLang="en-US" sz="4000" b="1" dirty="0">
                <a:solidFill>
                  <a:srgbClr val="E45C00"/>
                </a:solidFill>
              </a:rPr>
              <a:t>and the Gradient Vector</a:t>
            </a:r>
          </a:p>
        </p:txBody>
      </p:sp>
      <p:sp>
        <p:nvSpPr>
          <p:cNvPr id="5124" name="Rectangle 9">
            <a:extLst>
              <a:ext uri="{FF2B5EF4-FFF2-40B4-BE49-F238E27FC236}">
                <a16:creationId xmlns:a16="http://schemas.microsoft.com/office/drawing/2014/main" id="{CFF4943D-5BE7-4404-8382-C3AE77C84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57688"/>
            <a:ext cx="8001000" cy="2043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lnSpc>
                <a:spcPct val="130000"/>
              </a:lnSpc>
              <a:spcBef>
                <a:spcPct val="20000"/>
              </a:spcBef>
              <a:defRPr sz="3200">
                <a:solidFill>
                  <a:srgbClr val="8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solidFill>
                  <a:srgbClr val="AC46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defRPr sz="2800">
                <a:solidFill>
                  <a:srgbClr val="AC46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/>
              <a:t>In this section, we will learn how to find:</a:t>
            </a:r>
          </a:p>
          <a:p>
            <a:pPr algn="ctr" eaLnBrk="1" hangingPunct="1"/>
            <a:r>
              <a:rPr lang="en-US" altLang="en-US" sz="2400"/>
              <a:t>The rate of changes of a function of </a:t>
            </a:r>
          </a:p>
          <a:p>
            <a:pPr algn="ctr" eaLnBrk="1" hangingPunct="1"/>
            <a:r>
              <a:rPr lang="en-US" altLang="en-US" sz="2400"/>
              <a:t>two or more variables in any direction.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0ACC004-2830-4DAD-84F3-2234D0EC76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534400" cy="585788"/>
          </a:xfrm>
        </p:spPr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F3246E3E-2CA1-44BC-BC3C-6EF49CB748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This weather map shows a contour map </a:t>
            </a:r>
            <a:br>
              <a:rPr lang="en-US" altLang="en-US"/>
            </a:br>
            <a:r>
              <a:rPr lang="en-US" altLang="en-US"/>
              <a:t>of the temperature function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for:</a:t>
            </a:r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The states of California </a:t>
            </a:r>
            <a:br>
              <a:rPr lang="en-US" altLang="en-US" sz="2400"/>
            </a:br>
            <a:r>
              <a:rPr lang="en-US" altLang="en-US" sz="2400"/>
              <a:t>and Nevada at 3:00 PM </a:t>
            </a:r>
            <a:br>
              <a:rPr lang="en-US" altLang="en-US" sz="2400"/>
            </a:br>
            <a:r>
              <a:rPr lang="en-US" altLang="en-US" sz="2400"/>
              <a:t>on a day in October. </a:t>
            </a:r>
          </a:p>
        </p:txBody>
      </p:sp>
      <p:sp>
        <p:nvSpPr>
          <p:cNvPr id="7172" name="Rectangle 14">
            <a:extLst>
              <a:ext uri="{FF2B5EF4-FFF2-40B4-BE49-F238E27FC236}">
                <a16:creationId xmlns:a16="http://schemas.microsoft.com/office/drawing/2014/main" id="{5341B04A-F100-4E5A-A8CA-5BD0D5538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787650"/>
            <a:ext cx="40481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73" name="Picture 15">
            <a:extLst>
              <a:ext uri="{FF2B5EF4-FFF2-40B4-BE49-F238E27FC236}">
                <a16:creationId xmlns:a16="http://schemas.microsoft.com/office/drawing/2014/main" id="{FDC77388-D1A4-4D96-A4A4-1CF099E67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890838"/>
            <a:ext cx="3802063" cy="373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30E35C0-19BE-4665-8263-5992C4D99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534400" cy="585788"/>
          </a:xfrm>
        </p:spPr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99CFD604-E242-4E8A-B270-DBB5F8E317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level curves, or isothermals, </a:t>
            </a:r>
            <a:br>
              <a:rPr lang="en-US" altLang="en-US" sz="3400"/>
            </a:br>
            <a:r>
              <a:rPr lang="en-US" altLang="en-US" sz="3400"/>
              <a:t>join locations with the same </a:t>
            </a:r>
            <a:br>
              <a:rPr lang="en-US" altLang="en-US" sz="3400"/>
            </a:br>
            <a:r>
              <a:rPr lang="en-US" altLang="en-US" sz="3400"/>
              <a:t>temperature.</a:t>
            </a:r>
          </a:p>
        </p:txBody>
      </p:sp>
      <p:sp>
        <p:nvSpPr>
          <p:cNvPr id="9220" name="Rectangle 8">
            <a:extLst>
              <a:ext uri="{FF2B5EF4-FFF2-40B4-BE49-F238E27FC236}">
                <a16:creationId xmlns:a16="http://schemas.microsoft.com/office/drawing/2014/main" id="{4FD23197-B19D-4303-A186-ECA70557A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787650"/>
            <a:ext cx="40481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221" name="Picture 9">
            <a:extLst>
              <a:ext uri="{FF2B5EF4-FFF2-40B4-BE49-F238E27FC236}">
                <a16:creationId xmlns:a16="http://schemas.microsoft.com/office/drawing/2014/main" id="{C8EE5FC8-2CE3-48C1-B368-DAADB949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890838"/>
            <a:ext cx="3802063" cy="373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874" name="Rectangle 2">
            <a:extLst>
              <a:ext uri="{FF2B5EF4-FFF2-40B4-BE49-F238E27FC236}">
                <a16:creationId xmlns:a16="http://schemas.microsoft.com/office/drawing/2014/main" id="{32AC45EB-7E3C-41DE-86D4-1626C9F6EE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So, suppose you draw the level curves of </a:t>
            </a:r>
            <a:br>
              <a:rPr lang="en-US" altLang="en-US"/>
            </a:br>
            <a:r>
              <a:rPr lang="en-US" altLang="en-US"/>
              <a:t>a function and visualize them being lifted up </a:t>
            </a:r>
            <a:br>
              <a:rPr lang="en-US" altLang="en-US"/>
            </a:br>
            <a:r>
              <a:rPr lang="en-US" altLang="en-US"/>
              <a:t>to the surface </a:t>
            </a:r>
            <a:br>
              <a:rPr lang="en-US" altLang="en-US"/>
            </a:br>
            <a:r>
              <a:rPr lang="en-US" altLang="en-US"/>
              <a:t>at the indicated </a:t>
            </a:r>
            <a:br>
              <a:rPr lang="en-US" altLang="en-US"/>
            </a:br>
            <a:r>
              <a:rPr lang="en-US" altLang="en-US"/>
              <a:t>height.</a:t>
            </a:r>
          </a:p>
          <a:p>
            <a:pPr lvl="1"/>
            <a:r>
              <a:rPr lang="en-US" altLang="en-US" sz="2400"/>
              <a:t>Then, you </a:t>
            </a:r>
            <a:br>
              <a:rPr lang="en-US" altLang="en-US" sz="2400"/>
            </a:br>
            <a:r>
              <a:rPr lang="en-US" altLang="en-US" sz="2400"/>
              <a:t>can mentally </a:t>
            </a:r>
            <a:br>
              <a:rPr lang="en-US" altLang="en-US" sz="2400"/>
            </a:br>
            <a:r>
              <a:rPr lang="en-US" altLang="en-US" sz="2400"/>
              <a:t>piece together </a:t>
            </a:r>
            <a:br>
              <a:rPr lang="en-US" altLang="en-US" sz="2400"/>
            </a:br>
            <a:r>
              <a:rPr lang="en-US" altLang="en-US" sz="2400"/>
              <a:t>a picture of </a:t>
            </a:r>
            <a:br>
              <a:rPr lang="en-US" altLang="en-US" sz="2400"/>
            </a:br>
            <a:r>
              <a:rPr lang="en-US" altLang="en-US" sz="2400"/>
              <a:t>the graph.</a:t>
            </a:r>
          </a:p>
        </p:txBody>
      </p:sp>
      <p:sp>
        <p:nvSpPr>
          <p:cNvPr id="1103875" name="Rectangle 3">
            <a:extLst>
              <a:ext uri="{FF2B5EF4-FFF2-40B4-BE49-F238E27FC236}">
                <a16:creationId xmlns:a16="http://schemas.microsoft.com/office/drawing/2014/main" id="{4EF1F89B-09EA-48D1-B94C-13CA008AE7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03878" name="Picture 6">
            <a:extLst>
              <a:ext uri="{FF2B5EF4-FFF2-40B4-BE49-F238E27FC236}">
                <a16:creationId xmlns:a16="http://schemas.microsoft.com/office/drawing/2014/main" id="{D02E61EC-F6E8-48C8-ADF8-2B5437FB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97138"/>
            <a:ext cx="493236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3879" name="Rectangle 7">
            <a:extLst>
              <a:ext uri="{FF2B5EF4-FFF2-40B4-BE49-F238E27FC236}">
                <a16:creationId xmlns:a16="http://schemas.microsoft.com/office/drawing/2014/main" id="{9979E9D3-2795-4D70-B5D8-D1AE1B5B3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362200"/>
            <a:ext cx="5216525" cy="4286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56942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>
            <a:extLst>
              <a:ext uri="{FF2B5EF4-FFF2-40B4-BE49-F238E27FC236}">
                <a16:creationId xmlns:a16="http://schemas.microsoft.com/office/drawing/2014/main" id="{8752D5D0-2E59-4CC1-8773-23E948BF1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5344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07CB626F-7982-4098-BDCD-04E4DEF469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partial derivative </a:t>
            </a:r>
            <a:r>
              <a:rPr lang="en-US" altLang="en-US" i="1"/>
              <a:t>T</a:t>
            </a:r>
            <a:r>
              <a:rPr lang="en-US" altLang="en-US" i="1" baseline="-25000"/>
              <a:t>x</a:t>
            </a:r>
            <a:r>
              <a:rPr lang="en-US" altLang="en-US"/>
              <a:t> is the rate of change of temperature with respect to distance if </a:t>
            </a:r>
            <a:br>
              <a:rPr lang="en-US" altLang="en-US"/>
            </a:br>
            <a:r>
              <a:rPr lang="en-US" altLang="en-US"/>
              <a:t>we travel east from Reno.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lvl="1" eaLnBrk="1" hangingPunct="1"/>
            <a:r>
              <a:rPr lang="en-US" altLang="en-US" sz="2600" i="1"/>
              <a:t>T</a:t>
            </a:r>
            <a:r>
              <a:rPr lang="en-US" altLang="en-US" sz="2600" i="1" baseline="-25000"/>
              <a:t>y</a:t>
            </a:r>
            <a:r>
              <a:rPr lang="en-US" altLang="en-US" sz="2600"/>
              <a:t> is the rate of change </a:t>
            </a:r>
            <a:br>
              <a:rPr lang="en-US" altLang="en-US" sz="2600"/>
            </a:br>
            <a:r>
              <a:rPr lang="en-US" altLang="en-US" sz="2600"/>
              <a:t>if we travel north.</a:t>
            </a:r>
          </a:p>
        </p:txBody>
      </p:sp>
      <p:sp>
        <p:nvSpPr>
          <p:cNvPr id="11268" name="Rectangle 7">
            <a:extLst>
              <a:ext uri="{FF2B5EF4-FFF2-40B4-BE49-F238E27FC236}">
                <a16:creationId xmlns:a16="http://schemas.microsoft.com/office/drawing/2014/main" id="{BDE4BAA9-B8E1-4750-AA6A-DC4EADC30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787650"/>
            <a:ext cx="40481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1269" name="Picture 8">
            <a:extLst>
              <a:ext uri="{FF2B5EF4-FFF2-40B4-BE49-F238E27FC236}">
                <a16:creationId xmlns:a16="http://schemas.microsoft.com/office/drawing/2014/main" id="{3C783490-E22C-4B45-AF7A-1F7D8D3A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890838"/>
            <a:ext cx="3802063" cy="373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>
            <a:extLst>
              <a:ext uri="{FF2B5EF4-FFF2-40B4-BE49-F238E27FC236}">
                <a16:creationId xmlns:a16="http://schemas.microsoft.com/office/drawing/2014/main" id="{674B60EB-3AAF-42DE-8A52-03BCDA3CAF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5344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INTRODUCTION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3AFEC2A-B786-4466-8D92-1BFD047D47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However, what if we want to know the rate </a:t>
            </a:r>
            <a:br>
              <a:rPr lang="en-US" altLang="en-US"/>
            </a:br>
            <a:r>
              <a:rPr lang="en-US" altLang="en-US"/>
              <a:t>of change when we travel southeast (toward Las Vegas), or in some other direction?</a:t>
            </a:r>
          </a:p>
        </p:txBody>
      </p:sp>
      <p:sp>
        <p:nvSpPr>
          <p:cNvPr id="13316" name="Rectangle 5">
            <a:extLst>
              <a:ext uri="{FF2B5EF4-FFF2-40B4-BE49-F238E27FC236}">
                <a16:creationId xmlns:a16="http://schemas.microsoft.com/office/drawing/2014/main" id="{48B7CF52-A776-4566-A36D-F14BFAA6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787650"/>
            <a:ext cx="40481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17" name="Picture 6">
            <a:extLst>
              <a:ext uri="{FF2B5EF4-FFF2-40B4-BE49-F238E27FC236}">
                <a16:creationId xmlns:a16="http://schemas.microsoft.com/office/drawing/2014/main" id="{4BE79CEA-315E-46CC-9291-B768BEDF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890838"/>
            <a:ext cx="3802063" cy="373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6AB73DFF-C332-4B49-BDA7-AF3A56C7B0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95766F7A-A74C-4107-BC8B-8EB1D2CC0A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05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In this section, we introduce a type of derivative, called a directional derivative</a:t>
            </a:r>
            <a:r>
              <a:rPr lang="en-US" altLang="en-US" i="1"/>
              <a:t>, </a:t>
            </a:r>
            <a:br>
              <a:rPr lang="en-US" altLang="en-US" i="1"/>
            </a:br>
            <a:r>
              <a:rPr lang="en-US" altLang="en-US"/>
              <a:t>that enables us to find: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The rate of change of a function of </a:t>
            </a:r>
            <a:br>
              <a:rPr lang="en-US" altLang="en-US" sz="2600"/>
            </a:br>
            <a:r>
              <a:rPr lang="en-US" altLang="en-US" sz="2600"/>
              <a:t>two or more variables in any direction.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0E73D423-D127-462D-A84E-D7A915925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71475"/>
            <a:ext cx="5334000" cy="585788"/>
          </a:xfrm>
        </p:spPr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7A8FDE5-74B2-44CE-92D6-414A32E097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Recall that, if 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then the partial derivatives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 are defined as:</a:t>
            </a:r>
          </a:p>
        </p:txBody>
      </p:sp>
      <p:graphicFrame>
        <p:nvGraphicFramePr>
          <p:cNvPr id="17412" name="Object 4">
            <a:extLst>
              <a:ext uri="{FF2B5EF4-FFF2-40B4-BE49-F238E27FC236}">
                <a16:creationId xmlns:a16="http://schemas.microsoft.com/office/drawing/2014/main" id="{274407A8-FCAF-4F35-B878-D16DF27FCC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00" y="2771775"/>
          <a:ext cx="7086600" cy="299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Equation" r:id="rId4" imgW="2463800" imgH="1041400" progId="Equation.DSMT4">
                  <p:embed/>
                </p:oleObj>
              </mc:Choice>
              <mc:Fallback>
                <p:oleObj name="Equation" r:id="rId4" imgW="2463800" imgH="1041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00" y="2771775"/>
                        <a:ext cx="7086600" cy="299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3" name="Text Box 5">
            <a:extLst>
              <a:ext uri="{FF2B5EF4-FFF2-40B4-BE49-F238E27FC236}">
                <a16:creationId xmlns:a16="http://schemas.microsoft.com/office/drawing/2014/main" id="{559D61D5-B079-4C98-8027-6A807A198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Equations 1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19BA421-867C-4344-A13C-4085C05BEA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31DB6AD-EC30-4D64-8FBC-9E772D66F5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They represent the rates of change of </a:t>
            </a:r>
            <a:r>
              <a:rPr lang="en-US" altLang="en-US" sz="3400" i="1"/>
              <a:t>z</a:t>
            </a:r>
            <a:r>
              <a:rPr lang="en-US" altLang="en-US" sz="3400"/>
              <a:t> </a:t>
            </a:r>
            <a:br>
              <a:rPr lang="en-US" altLang="en-US" sz="3400"/>
            </a:br>
            <a:r>
              <a:rPr lang="en-US" altLang="en-US" sz="3400"/>
              <a:t>in the </a:t>
            </a:r>
            <a:r>
              <a:rPr lang="en-US" altLang="en-US" sz="3400" i="1"/>
              <a:t>x</a:t>
            </a:r>
            <a:r>
              <a:rPr lang="en-US" altLang="en-US" sz="3400"/>
              <a:t>- and </a:t>
            </a:r>
            <a:r>
              <a:rPr lang="en-US" altLang="en-US" sz="3400" i="1"/>
              <a:t>y</a:t>
            </a:r>
            <a:r>
              <a:rPr lang="en-US" altLang="en-US" sz="3400"/>
              <a:t>-directions—that is, in </a:t>
            </a:r>
            <a:br>
              <a:rPr lang="en-US" altLang="en-US" sz="3400"/>
            </a:br>
            <a:r>
              <a:rPr lang="en-US" altLang="en-US" sz="3400"/>
              <a:t>the directions of the unit vectors </a:t>
            </a:r>
            <a:r>
              <a:rPr lang="en-US" altLang="en-US" sz="3400" b="1"/>
              <a:t>i</a:t>
            </a:r>
            <a:r>
              <a:rPr lang="en-US" altLang="en-US" sz="3400"/>
              <a:t> and </a:t>
            </a:r>
            <a:r>
              <a:rPr lang="en-US" altLang="en-US" sz="3400" b="1"/>
              <a:t>j</a:t>
            </a:r>
            <a:r>
              <a:rPr lang="en-US" altLang="en-US" sz="3400"/>
              <a:t>.</a:t>
            </a:r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8EFD080E-99C1-4FAD-8381-AAFB52BBA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Equations 1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48249D9-FD34-4065-B6B2-1AABE3935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32504D16-6379-4902-9E0E-84534FB8A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Suppose that we now wish to find the rate </a:t>
            </a:r>
            <a:br>
              <a:rPr lang="en-US" altLang="en-US"/>
            </a:br>
            <a:r>
              <a:rPr lang="en-US" altLang="en-US"/>
              <a:t>of change of </a:t>
            </a:r>
            <a:r>
              <a:rPr lang="en-US" altLang="en-US" i="1"/>
              <a:t>z</a:t>
            </a:r>
            <a:r>
              <a:rPr lang="en-US" altLang="en-US"/>
              <a:t> at 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 in the direction of </a:t>
            </a:r>
            <a:br>
              <a:rPr lang="en-US" altLang="en-US"/>
            </a:br>
            <a:r>
              <a:rPr lang="en-US" altLang="en-US"/>
              <a:t>an arbitrary unit vector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a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b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/>
              <a:t>.</a:t>
            </a:r>
          </a:p>
        </p:txBody>
      </p:sp>
      <p:pic>
        <p:nvPicPr>
          <p:cNvPr id="21508" name="Picture 4">
            <a:extLst>
              <a:ext uri="{FF2B5EF4-FFF2-40B4-BE49-F238E27FC236}">
                <a16:creationId xmlns:a16="http://schemas.microsoft.com/office/drawing/2014/main" id="{7F8C897E-9271-442C-86D4-BE74FDFB1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44850"/>
            <a:ext cx="4210050" cy="33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9" name="Rectangle 5">
            <a:extLst>
              <a:ext uri="{FF2B5EF4-FFF2-40B4-BE49-F238E27FC236}">
                <a16:creationId xmlns:a16="http://schemas.microsoft.com/office/drawing/2014/main" id="{1CDD7366-5426-401D-ACFE-A4056BBB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124200"/>
            <a:ext cx="4510088" cy="36099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382521B6-4765-4908-9517-E898D88038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58513F7-B2C2-4BDB-BFC5-DC6A48E8EA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To do this, we consider the surface </a:t>
            </a:r>
            <a:r>
              <a:rPr lang="en-US" altLang="en-US" sz="3400" i="1"/>
              <a:t>S</a:t>
            </a:r>
            <a:r>
              <a:rPr lang="en-US" altLang="en-US" sz="3400"/>
              <a:t> </a:t>
            </a:r>
            <a:br>
              <a:rPr lang="en-US" altLang="en-US" sz="3400"/>
            </a:br>
            <a:r>
              <a:rPr lang="en-US" altLang="en-US" sz="3400"/>
              <a:t>with equation </a:t>
            </a:r>
            <a:r>
              <a:rPr lang="en-US" altLang="en-US" sz="3400" i="1"/>
              <a:t>z</a:t>
            </a:r>
            <a:r>
              <a:rPr lang="en-US" altLang="en-US" sz="3400"/>
              <a:t> =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[the graph of </a:t>
            </a:r>
            <a:r>
              <a:rPr lang="en-US" altLang="en-US" sz="3400" i="1"/>
              <a:t>f </a:t>
            </a:r>
            <a:r>
              <a:rPr lang="en-US" altLang="en-US" sz="3400"/>
              <a:t>] </a:t>
            </a:r>
            <a:br>
              <a:rPr lang="en-US" altLang="en-US" sz="3400"/>
            </a:br>
            <a:r>
              <a:rPr lang="en-US" altLang="en-US" sz="3400"/>
              <a:t>and we let </a:t>
            </a:r>
            <a:r>
              <a:rPr lang="en-US" altLang="en-US" sz="3400" i="1"/>
              <a:t>z</a:t>
            </a:r>
            <a:r>
              <a:rPr lang="en-US" altLang="en-US" sz="3400" baseline="-25000"/>
              <a:t>0</a:t>
            </a:r>
            <a:r>
              <a:rPr lang="en-US" altLang="en-US" sz="3400"/>
              <a:t> =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 baseline="-25000"/>
              <a:t>0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 baseline="-25000"/>
              <a:t>0</a:t>
            </a:r>
            <a:r>
              <a:rPr lang="en-US" altLang="en-US" sz="3400"/>
              <a:t>).</a:t>
            </a:r>
          </a:p>
          <a:p>
            <a:pPr eaLnBrk="1" hangingPunct="1"/>
            <a:r>
              <a:rPr lang="en-US" altLang="en-US"/>
              <a:t> </a:t>
            </a:r>
          </a:p>
          <a:p>
            <a:pPr lvl="1" eaLnBrk="1" hangingPunct="1"/>
            <a:r>
              <a:rPr lang="en-US" altLang="en-US"/>
              <a:t>Then, the point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) lies on </a:t>
            </a:r>
            <a:r>
              <a:rPr lang="en-US" altLang="en-US" i="1"/>
              <a:t>S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66B3596-05FE-4581-A141-74CC57363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2C250A5-10DE-4DBB-BE2D-BA874576FB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vertical plane that passes through </a:t>
            </a:r>
            <a:r>
              <a:rPr lang="en-US" altLang="en-US" sz="3400" i="1"/>
              <a:t>P</a:t>
            </a:r>
            <a:r>
              <a:rPr lang="en-US" altLang="en-US" sz="3400"/>
              <a:t> </a:t>
            </a:r>
            <a:br>
              <a:rPr lang="en-US" altLang="en-US" sz="3400"/>
            </a:br>
            <a:r>
              <a:rPr lang="en-US" altLang="en-US" sz="3400"/>
              <a:t>in the direction of </a:t>
            </a:r>
            <a:r>
              <a:rPr lang="en-US" altLang="en-US" sz="3400" b="1"/>
              <a:t>u</a:t>
            </a:r>
            <a:r>
              <a:rPr lang="en-US" altLang="en-US" sz="3400"/>
              <a:t> intersects </a:t>
            </a:r>
            <a:r>
              <a:rPr lang="en-US" altLang="en-US" sz="3400" i="1"/>
              <a:t>S</a:t>
            </a:r>
            <a:r>
              <a:rPr lang="en-US" altLang="en-US" sz="3400"/>
              <a:t> in </a:t>
            </a:r>
            <a:br>
              <a:rPr lang="en-US" altLang="en-US" sz="3400"/>
            </a:br>
            <a:r>
              <a:rPr lang="en-US" altLang="en-US" sz="3400"/>
              <a:t>a curve </a:t>
            </a:r>
            <a:r>
              <a:rPr lang="en-US" altLang="en-US" sz="3400" i="1"/>
              <a:t>C</a:t>
            </a:r>
            <a:r>
              <a:rPr lang="en-US" altLang="en-US" sz="3400"/>
              <a:t>.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D88E58F8-587E-4B48-871F-C62C83182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81263"/>
            <a:ext cx="47339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Rectangle 5">
            <a:extLst>
              <a:ext uri="{FF2B5EF4-FFF2-40B4-BE49-F238E27FC236}">
                <a16:creationId xmlns:a16="http://schemas.microsoft.com/office/drawing/2014/main" id="{AAAD94CD-62DC-49FD-9173-A40107739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362200"/>
            <a:ext cx="5022850" cy="435768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E8B1230C-F001-4751-BBE0-DC1D6C75D7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845FF039-678D-4187-A2B1-AF9F6E9B87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slope of the tangent line </a:t>
            </a:r>
            <a:r>
              <a:rPr lang="en-US" altLang="en-US" i="1"/>
              <a:t>T</a:t>
            </a:r>
            <a:r>
              <a:rPr lang="en-US" altLang="en-US"/>
              <a:t> to </a:t>
            </a:r>
            <a:r>
              <a:rPr lang="en-US" altLang="en-US" i="1"/>
              <a:t>C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at the point </a:t>
            </a:r>
            <a:r>
              <a:rPr lang="en-US" altLang="en-US" i="1"/>
              <a:t>P</a:t>
            </a:r>
            <a:r>
              <a:rPr lang="en-US" altLang="en-US"/>
              <a:t> is the rate of change of </a:t>
            </a:r>
            <a:r>
              <a:rPr lang="en-US" altLang="en-US" i="1"/>
              <a:t>z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in the direction </a:t>
            </a:r>
            <a:br>
              <a:rPr lang="en-US" altLang="en-US"/>
            </a:br>
            <a:r>
              <a:rPr lang="en-US" altLang="en-US"/>
              <a:t>of </a:t>
            </a:r>
            <a:r>
              <a:rPr lang="en-US" altLang="en-US" b="1"/>
              <a:t>u</a:t>
            </a:r>
            <a:r>
              <a:rPr lang="en-US" altLang="en-US"/>
              <a:t>.</a:t>
            </a:r>
          </a:p>
        </p:txBody>
      </p:sp>
      <p:pic>
        <p:nvPicPr>
          <p:cNvPr id="27652" name="Picture 6">
            <a:extLst>
              <a:ext uri="{FF2B5EF4-FFF2-40B4-BE49-F238E27FC236}">
                <a16:creationId xmlns:a16="http://schemas.microsoft.com/office/drawing/2014/main" id="{A2B4760D-42C9-4B38-A6F4-DFC5341BA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81263"/>
            <a:ext cx="47339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3" name="Rectangle 7">
            <a:extLst>
              <a:ext uri="{FF2B5EF4-FFF2-40B4-BE49-F238E27FC236}">
                <a16:creationId xmlns:a16="http://schemas.microsoft.com/office/drawing/2014/main" id="{F35AA796-6A44-496C-BB33-A4DC5C455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362200"/>
            <a:ext cx="5022850" cy="435768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2677E6E-D7FF-4623-9CF8-025798762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91F9FF8-4581-4913-BC66-377A98DD7A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5775" y="8096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000"/>
              <a:t>Now, let:</a:t>
            </a:r>
          </a:p>
          <a:p>
            <a:pPr lvl="1" eaLnBrk="1" hangingPunct="1"/>
            <a:endParaRPr lang="en-US" altLang="en-US" sz="2600" i="1"/>
          </a:p>
          <a:p>
            <a:pPr lvl="1" eaLnBrk="1" hangingPunct="1"/>
            <a:r>
              <a:rPr lang="en-US" altLang="en-US" sz="2600" i="1"/>
              <a:t>Q</a:t>
            </a:r>
            <a:r>
              <a:rPr lang="en-US" altLang="en-US" sz="2600"/>
              <a:t>(</a:t>
            </a:r>
            <a:r>
              <a:rPr lang="en-US" altLang="en-US" sz="2600" i="1"/>
              <a:t>x</a:t>
            </a:r>
            <a:r>
              <a:rPr lang="en-US" altLang="en-US" sz="2600"/>
              <a:t>, </a:t>
            </a:r>
            <a:r>
              <a:rPr lang="en-US" altLang="en-US" sz="2600" i="1"/>
              <a:t>y</a:t>
            </a:r>
            <a:r>
              <a:rPr lang="en-US" altLang="en-US" sz="2600"/>
              <a:t>, </a:t>
            </a:r>
            <a:r>
              <a:rPr lang="en-US" altLang="en-US" sz="2600" i="1"/>
              <a:t>z</a:t>
            </a:r>
            <a:r>
              <a:rPr lang="en-US" altLang="en-US" sz="2600"/>
              <a:t>) be </a:t>
            </a:r>
            <a:br>
              <a:rPr lang="en-US" altLang="en-US" sz="2600"/>
            </a:br>
            <a:r>
              <a:rPr lang="en-US" altLang="en-US" sz="2600"/>
              <a:t>another point </a:t>
            </a:r>
            <a:br>
              <a:rPr lang="en-US" altLang="en-US" sz="2600"/>
            </a:br>
            <a:r>
              <a:rPr lang="en-US" altLang="en-US" sz="2600"/>
              <a:t>on </a:t>
            </a:r>
            <a:r>
              <a:rPr lang="en-US" altLang="en-US" sz="2600" i="1"/>
              <a:t>C.</a:t>
            </a:r>
          </a:p>
          <a:p>
            <a:pPr lvl="1" eaLnBrk="1" hangingPunct="1"/>
            <a:endParaRPr lang="en-US" altLang="en-US" sz="2600" i="1"/>
          </a:p>
          <a:p>
            <a:pPr lvl="1" eaLnBrk="1" hangingPunct="1"/>
            <a:r>
              <a:rPr lang="en-US" altLang="en-US" sz="2600" i="1"/>
              <a:t>P’</a:t>
            </a:r>
            <a:r>
              <a:rPr lang="en-US" altLang="en-US" sz="2600"/>
              <a:t>, </a:t>
            </a:r>
            <a:r>
              <a:rPr lang="en-US" altLang="en-US" sz="2600" i="1"/>
              <a:t>Q’</a:t>
            </a:r>
            <a:r>
              <a:rPr lang="en-US" altLang="en-US" sz="2600"/>
              <a:t> be the </a:t>
            </a:r>
            <a:br>
              <a:rPr lang="en-US" altLang="en-US" sz="2600"/>
            </a:br>
            <a:r>
              <a:rPr lang="en-US" altLang="en-US" sz="2600"/>
              <a:t>projections of </a:t>
            </a:r>
            <a:br>
              <a:rPr lang="en-US" altLang="en-US" sz="2600"/>
            </a:br>
            <a:r>
              <a:rPr lang="en-US" altLang="en-US" sz="2600" i="1"/>
              <a:t>P</a:t>
            </a:r>
            <a:r>
              <a:rPr lang="en-US" altLang="en-US" sz="2600"/>
              <a:t>, </a:t>
            </a:r>
            <a:r>
              <a:rPr lang="en-US" altLang="en-US" sz="2600" i="1"/>
              <a:t>Q</a:t>
            </a:r>
            <a:r>
              <a:rPr lang="en-US" altLang="en-US" sz="2600"/>
              <a:t> on the </a:t>
            </a:r>
            <a:br>
              <a:rPr lang="en-US" altLang="en-US" sz="2600"/>
            </a:br>
            <a:r>
              <a:rPr lang="en-US" altLang="en-US" sz="2600" i="1"/>
              <a:t>xy</a:t>
            </a:r>
            <a:r>
              <a:rPr lang="en-US" altLang="en-US" sz="2600"/>
              <a:t>-plane.</a:t>
            </a:r>
          </a:p>
        </p:txBody>
      </p:sp>
      <p:pic>
        <p:nvPicPr>
          <p:cNvPr id="29700" name="Picture 6">
            <a:extLst>
              <a:ext uri="{FF2B5EF4-FFF2-40B4-BE49-F238E27FC236}">
                <a16:creationId xmlns:a16="http://schemas.microsoft.com/office/drawing/2014/main" id="{8A5C152A-EA2E-4E2D-8512-B49F819DF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81263"/>
            <a:ext cx="47339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701" name="Rectangle 7">
            <a:extLst>
              <a:ext uri="{FF2B5EF4-FFF2-40B4-BE49-F238E27FC236}">
                <a16:creationId xmlns:a16="http://schemas.microsoft.com/office/drawing/2014/main" id="{BBA9B49A-8B09-482B-8435-0C2AFDA26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362200"/>
            <a:ext cx="5022850" cy="435768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22" name="Rectangle 2">
            <a:extLst>
              <a:ext uri="{FF2B5EF4-FFF2-40B4-BE49-F238E27FC236}">
                <a16:creationId xmlns:a16="http://schemas.microsoft.com/office/drawing/2014/main" id="{4934ABC6-E793-473B-8040-6E9491F009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The surface is: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Steep where </a:t>
            </a:r>
            <a:br>
              <a:rPr lang="en-US" altLang="en-US" sz="2400"/>
            </a:br>
            <a:r>
              <a:rPr lang="en-US" altLang="en-US" sz="2400"/>
              <a:t>the level curves </a:t>
            </a:r>
            <a:br>
              <a:rPr lang="en-US" altLang="en-US" sz="2400"/>
            </a:br>
            <a:r>
              <a:rPr lang="en-US" altLang="en-US" sz="2400"/>
              <a:t>are close </a:t>
            </a:r>
            <a:br>
              <a:rPr lang="en-US" altLang="en-US" sz="2400"/>
            </a:br>
            <a:r>
              <a:rPr lang="en-US" altLang="en-US" sz="2400"/>
              <a:t>together.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Somewhat </a:t>
            </a:r>
            <a:br>
              <a:rPr lang="en-US" altLang="en-US" sz="2400"/>
            </a:br>
            <a:r>
              <a:rPr lang="en-US" altLang="en-US" sz="2400"/>
              <a:t>flatter where the </a:t>
            </a:r>
            <a:br>
              <a:rPr lang="en-US" altLang="en-US" sz="2400"/>
            </a:br>
            <a:r>
              <a:rPr lang="en-US" altLang="en-US" sz="2400"/>
              <a:t>level curves are </a:t>
            </a:r>
            <a:br>
              <a:rPr lang="en-US" altLang="en-US" sz="2400"/>
            </a:br>
            <a:r>
              <a:rPr lang="en-US" altLang="en-US" sz="2400"/>
              <a:t>farther apart. </a:t>
            </a:r>
          </a:p>
        </p:txBody>
      </p:sp>
      <p:sp>
        <p:nvSpPr>
          <p:cNvPr id="1105923" name="Rectangle 3">
            <a:extLst>
              <a:ext uri="{FF2B5EF4-FFF2-40B4-BE49-F238E27FC236}">
                <a16:creationId xmlns:a16="http://schemas.microsoft.com/office/drawing/2014/main" id="{7FD93CBA-EAD7-417A-9284-57D013727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05926" name="Picture 6">
            <a:extLst>
              <a:ext uri="{FF2B5EF4-FFF2-40B4-BE49-F238E27FC236}">
                <a16:creationId xmlns:a16="http://schemas.microsoft.com/office/drawing/2014/main" id="{F65074CD-9159-444A-90AD-474B5AADE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497138"/>
            <a:ext cx="4932363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5927" name="Rectangle 7">
            <a:extLst>
              <a:ext uri="{FF2B5EF4-FFF2-40B4-BE49-F238E27FC236}">
                <a16:creationId xmlns:a16="http://schemas.microsoft.com/office/drawing/2014/main" id="{6EF9F70A-3E22-465D-9563-ECC97A178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2362200"/>
            <a:ext cx="5216525" cy="4286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0814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4E696B8-727D-4F5D-B159-742A25AAC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0C27C89F-0D46-4FAC-B5D7-62583B812B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the vector           is parallel to </a:t>
            </a:r>
            <a:r>
              <a:rPr lang="en-US" altLang="en-US" b="1"/>
              <a:t>u</a:t>
            </a:r>
            <a:r>
              <a:rPr lang="en-US" altLang="en-US"/>
              <a:t>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So,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for some scalar </a:t>
            </a:r>
            <a:r>
              <a:rPr lang="en-US" altLang="en-US" i="1"/>
              <a:t>h</a:t>
            </a:r>
            <a:r>
              <a:rPr lang="en-US" altLang="en-US"/>
              <a:t>.</a:t>
            </a:r>
          </a:p>
        </p:txBody>
      </p:sp>
      <p:graphicFrame>
        <p:nvGraphicFramePr>
          <p:cNvPr id="31748" name="Object 4">
            <a:extLst>
              <a:ext uri="{FF2B5EF4-FFF2-40B4-BE49-F238E27FC236}">
                <a16:creationId xmlns:a16="http://schemas.microsoft.com/office/drawing/2014/main" id="{0A184637-37D0-40C4-90A0-C7E7C693B5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43325" y="904875"/>
          <a:ext cx="1041400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0" name="Equation" r:id="rId4" imgW="355446" imgH="241195" progId="Equation.DSMT4">
                  <p:embed/>
                </p:oleObj>
              </mc:Choice>
              <mc:Fallback>
                <p:oleObj name="Equation" r:id="rId4" imgW="355446" imgH="241195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904875"/>
                        <a:ext cx="1041400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49" name="Object 5">
            <a:extLst>
              <a:ext uri="{FF2B5EF4-FFF2-40B4-BE49-F238E27FC236}">
                <a16:creationId xmlns:a16="http://schemas.microsoft.com/office/drawing/2014/main" id="{A318E2DA-9F82-4250-B557-369E65F6F5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" y="3225800"/>
          <a:ext cx="3051175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Equation" r:id="rId6" imgW="990170" imgH="482391" progId="Equation.DSMT4">
                  <p:embed/>
                </p:oleObj>
              </mc:Choice>
              <mc:Fallback>
                <p:oleObj name="Equation" r:id="rId6" imgW="990170" imgH="482391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3225800"/>
                        <a:ext cx="3051175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50" name="Picture 6">
            <a:extLst>
              <a:ext uri="{FF2B5EF4-FFF2-40B4-BE49-F238E27FC236}">
                <a16:creationId xmlns:a16="http://schemas.microsoft.com/office/drawing/2014/main" id="{D7E21024-8CC2-4FE3-8597-0884227F5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2481263"/>
            <a:ext cx="4733925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1" name="Rectangle 7">
            <a:extLst>
              <a:ext uri="{FF2B5EF4-FFF2-40B4-BE49-F238E27FC236}">
                <a16:creationId xmlns:a16="http://schemas.microsoft.com/office/drawing/2014/main" id="{C53B0F23-C197-43B1-97ED-A5A78175D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362200"/>
            <a:ext cx="5022850" cy="435768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38A2E6D5-0C88-4AEA-8E62-267489450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F7AA4C93-0BF8-4495-B89C-4853EDDB5B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Therefore, </a:t>
            </a:r>
            <a:br>
              <a:rPr lang="en-US" altLang="en-US" sz="3600"/>
            </a:br>
            <a:r>
              <a:rPr lang="en-US" altLang="en-US" sz="3600"/>
              <a:t>			</a:t>
            </a:r>
            <a:br>
              <a:rPr lang="en-US" altLang="en-US" sz="3600"/>
            </a:br>
            <a:r>
              <a:rPr lang="en-US" altLang="en-US" sz="3600"/>
              <a:t>			</a:t>
            </a:r>
            <a:r>
              <a:rPr lang="en-US" altLang="en-US" sz="3600" i="1"/>
              <a:t>x</a:t>
            </a:r>
            <a:r>
              <a:rPr lang="en-US" altLang="en-US" sz="3600"/>
              <a:t> – </a:t>
            </a:r>
            <a:r>
              <a:rPr lang="en-US" altLang="en-US" sz="3600" i="1"/>
              <a:t>x</a:t>
            </a:r>
            <a:r>
              <a:rPr lang="en-US" altLang="en-US" sz="3600" baseline="-25000"/>
              <a:t>0</a:t>
            </a:r>
            <a:r>
              <a:rPr lang="en-US" altLang="en-US" sz="3600"/>
              <a:t> = </a:t>
            </a:r>
            <a:r>
              <a:rPr lang="en-US" altLang="en-US" sz="3600" i="1"/>
              <a:t>ha</a:t>
            </a:r>
            <a:br>
              <a:rPr lang="en-US" altLang="en-US" sz="3600" i="1"/>
            </a:br>
            <a:br>
              <a:rPr lang="en-US" altLang="en-US" sz="3600" i="1"/>
            </a:br>
            <a:r>
              <a:rPr lang="en-US" altLang="en-US" sz="3600" i="1"/>
              <a:t>			y</a:t>
            </a:r>
            <a:r>
              <a:rPr lang="en-US" altLang="en-US" sz="3600"/>
              <a:t> – </a:t>
            </a:r>
            <a:r>
              <a:rPr lang="en-US" altLang="en-US" sz="3600" i="1"/>
              <a:t>y</a:t>
            </a:r>
            <a:r>
              <a:rPr lang="en-US" altLang="en-US" sz="3600" baseline="-25000"/>
              <a:t>0</a:t>
            </a:r>
            <a:r>
              <a:rPr lang="en-US" altLang="en-US" sz="3600"/>
              <a:t> = </a:t>
            </a:r>
            <a:r>
              <a:rPr lang="en-US" altLang="en-US" sz="3600" i="1"/>
              <a:t>hb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9B395DA0-2661-4E3A-BE72-863BF3F11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FCC09DFF-66E1-417C-887F-67681ED507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So,</a:t>
            </a:r>
            <a:r>
              <a:rPr lang="en-US" altLang="en-US" i="1"/>
              <a:t> </a:t>
            </a:r>
            <a:br>
              <a:rPr lang="en-US" altLang="en-US" i="1"/>
            </a:br>
            <a:r>
              <a:rPr lang="en-US" altLang="en-US" i="1"/>
              <a:t>		x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 + </a:t>
            </a:r>
            <a:r>
              <a:rPr lang="en-US" altLang="en-US" i="1"/>
              <a:t>ha</a:t>
            </a:r>
            <a:br>
              <a:rPr lang="en-US" altLang="en-US" i="1"/>
            </a:br>
            <a:r>
              <a:rPr lang="en-US" altLang="en-US" i="1"/>
              <a:t>		y</a:t>
            </a:r>
            <a:r>
              <a:rPr lang="en-US" altLang="en-US"/>
              <a:t> =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 + </a:t>
            </a:r>
            <a:r>
              <a:rPr lang="en-US" altLang="en-US" i="1"/>
              <a:t>hb</a:t>
            </a:r>
            <a:endParaRPr lang="en-US" altLang="en-US"/>
          </a:p>
        </p:txBody>
      </p:sp>
      <p:graphicFrame>
        <p:nvGraphicFramePr>
          <p:cNvPr id="35844" name="Object 4">
            <a:extLst>
              <a:ext uri="{FF2B5EF4-FFF2-40B4-BE49-F238E27FC236}">
                <a16:creationId xmlns:a16="http://schemas.microsoft.com/office/drawing/2014/main" id="{24C230DD-AED2-482C-8E7E-474A42D75E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0575" y="3048000"/>
          <a:ext cx="6400800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9" name="Equation" r:id="rId4" imgW="2159000" imgH="812800" progId="Equation.DSMT4">
                  <p:embed/>
                </p:oleObj>
              </mc:Choice>
              <mc:Fallback>
                <p:oleObj name="Equation" r:id="rId4" imgW="2159000" imgH="812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0575" y="3048000"/>
                        <a:ext cx="6400800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634CC97C-1973-45AB-B23E-9EAAADE520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DF9873E-2E89-455B-8E26-90B24021B6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48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we take the limit as </a:t>
            </a:r>
            <a:r>
              <a:rPr lang="en-US" altLang="en-US" i="1"/>
              <a:t>h</a:t>
            </a:r>
            <a:r>
              <a:rPr lang="en-US" altLang="en-US"/>
              <a:t> </a:t>
            </a:r>
            <a:r>
              <a:rPr lang="en-US" altLang="en-US">
                <a:cs typeface="Arial" panose="020B0604020202020204" pitchFamily="34" charset="0"/>
              </a:rPr>
              <a:t>→ 0</a:t>
            </a:r>
            <a:r>
              <a:rPr lang="en-US" altLang="en-US"/>
              <a:t>, we obtain </a:t>
            </a:r>
            <a:br>
              <a:rPr lang="en-US" altLang="en-US"/>
            </a:br>
            <a:r>
              <a:rPr lang="en-US" altLang="en-US"/>
              <a:t>the rate of change of </a:t>
            </a:r>
            <a:r>
              <a:rPr lang="en-US" altLang="en-US" i="1"/>
              <a:t>z</a:t>
            </a:r>
            <a:r>
              <a:rPr lang="en-US" altLang="en-US"/>
              <a:t> (with respect to distance) in the direction of </a:t>
            </a:r>
            <a:r>
              <a:rPr lang="en-US" altLang="en-US" b="1"/>
              <a:t>u.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 sz="2600"/>
              <a:t>This is</a:t>
            </a:r>
            <a:r>
              <a:rPr lang="en-US" altLang="en-US" sz="2600" b="1"/>
              <a:t> </a:t>
            </a:r>
            <a:r>
              <a:rPr lang="en-US" altLang="en-US" sz="2600"/>
              <a:t>called the directional derivative of </a:t>
            </a:r>
            <a:r>
              <a:rPr lang="en-US" altLang="en-US" sz="2600" i="1"/>
              <a:t>f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in the direction of </a:t>
            </a:r>
            <a:r>
              <a:rPr lang="en-US" altLang="en-US" sz="2600" b="1"/>
              <a:t>u</a:t>
            </a:r>
            <a:r>
              <a:rPr lang="en-US" altLang="en-US" sz="2600"/>
              <a:t>.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77EADEB1-9F80-4679-832E-531B72E75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9DAA976B-F977-49A7-9FCD-F7D606C95B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directional derivative</a:t>
            </a:r>
            <a:r>
              <a:rPr lang="en-US" altLang="en-US" b="1"/>
              <a:t> </a:t>
            </a: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 at 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in the direction of a unit vector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a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b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 </a:t>
            </a:r>
            <a:b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en-US" altLang="en-US"/>
              <a:t>is: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if this limit exists.</a:t>
            </a:r>
          </a:p>
        </p:txBody>
      </p:sp>
      <p:sp>
        <p:nvSpPr>
          <p:cNvPr id="39940" name="Text Box 4">
            <a:extLst>
              <a:ext uri="{FF2B5EF4-FFF2-40B4-BE49-F238E27FC236}">
                <a16:creationId xmlns:a16="http://schemas.microsoft.com/office/drawing/2014/main" id="{DB726B74-1D97-493C-B657-D9E4561330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Definition 2</a:t>
            </a:r>
          </a:p>
        </p:txBody>
      </p:sp>
      <p:graphicFrame>
        <p:nvGraphicFramePr>
          <p:cNvPr id="39941" name="Object 5">
            <a:extLst>
              <a:ext uri="{FF2B5EF4-FFF2-40B4-BE49-F238E27FC236}">
                <a16:creationId xmlns:a16="http://schemas.microsoft.com/office/drawing/2014/main" id="{50923F54-8D84-44F5-9783-9683353642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55775" y="2852738"/>
          <a:ext cx="6629400" cy="189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6" name="Equation" r:id="rId4" imgW="2222500" imgH="635000" progId="Equation.DSMT4">
                  <p:embed/>
                </p:oleObj>
              </mc:Choice>
              <mc:Fallback>
                <p:oleObj name="Equation" r:id="rId4" imgW="2222500" imgH="635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5775" y="2852738"/>
                        <a:ext cx="6629400" cy="189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F306D628-DC32-4379-8F74-C4BF6A334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A3BBFAA3-D47D-48AE-9041-D1408ADF36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Comparing Definition 2 with Equations 1, we see that: </a:t>
            </a:r>
          </a:p>
          <a:p>
            <a:pPr eaLnBrk="1" hangingPunct="1"/>
            <a:endParaRPr lang="en-US" altLang="en-US" sz="3400"/>
          </a:p>
          <a:p>
            <a:pPr lvl="1" eaLnBrk="1" hangingPunct="1"/>
            <a:r>
              <a:rPr lang="en-US" altLang="en-US"/>
              <a:t>If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 b="1"/>
              <a:t>i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>
                <a:ea typeface="MS Mincho" panose="02020609040205080304" pitchFamily="49" charset="-128"/>
              </a:rPr>
              <a:t>1, 0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/>
              <a:t>, then </a:t>
            </a:r>
            <a:r>
              <a:rPr lang="en-US" altLang="en-US" i="1"/>
              <a:t>D</a:t>
            </a:r>
            <a:r>
              <a:rPr lang="en-US" altLang="en-US" i="1" baseline="-25000"/>
              <a:t>i </a:t>
            </a:r>
            <a:r>
              <a:rPr lang="en-US" altLang="en-US" i="1"/>
              <a:t>f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 i="1"/>
              <a:t>.</a:t>
            </a:r>
            <a:r>
              <a:rPr lang="en-US" altLang="en-US"/>
              <a:t>  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lvl="1" eaLnBrk="1" hangingPunct="1"/>
            <a:r>
              <a:rPr lang="en-US" altLang="en-US"/>
              <a:t>If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 b="1"/>
              <a:t>j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>
                <a:ea typeface="MS Mincho" panose="02020609040205080304" pitchFamily="49" charset="-128"/>
              </a:rPr>
              <a:t>0, 1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/>
              <a:t>, then </a:t>
            </a:r>
            <a:r>
              <a:rPr lang="en-US" altLang="en-US" i="1"/>
              <a:t>D</a:t>
            </a:r>
            <a:r>
              <a:rPr lang="en-US" altLang="en-US" i="1" baseline="-25000"/>
              <a:t>j </a:t>
            </a:r>
            <a:r>
              <a:rPr lang="en-US" altLang="en-US" i="1"/>
              <a:t>f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631D7C2D-BC84-4DD5-9745-A5554F17B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E2E7525-EFAF-4C2B-8AC2-E2C8554BFD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In other words, the partial derivatives of </a:t>
            </a:r>
            <a:r>
              <a:rPr lang="en-US" altLang="en-US" sz="3400" i="1"/>
              <a:t>f</a:t>
            </a:r>
            <a:r>
              <a:rPr lang="en-US" altLang="en-US" sz="3400"/>
              <a:t> with respect to </a:t>
            </a:r>
            <a:r>
              <a:rPr lang="en-US" altLang="en-US" sz="3400" i="1"/>
              <a:t>x</a:t>
            </a:r>
            <a:r>
              <a:rPr lang="en-US" altLang="en-US" sz="3400"/>
              <a:t> and </a:t>
            </a:r>
            <a:r>
              <a:rPr lang="en-US" altLang="en-US" sz="3400" i="1"/>
              <a:t>y</a:t>
            </a:r>
            <a:r>
              <a:rPr lang="en-US" altLang="en-US" sz="3400"/>
              <a:t> are just special cases of the directional derivative.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1DF1F4E-7324-43CA-AEBE-B565DF49EB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41DB413-C236-4B42-93ED-8D4972ACBA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Use this weather map to estimate the value </a:t>
            </a:r>
            <a:br>
              <a:rPr lang="en-US" altLang="en-US"/>
            </a:br>
            <a:r>
              <a:rPr lang="en-US" altLang="en-US"/>
              <a:t>of the directional derivative of the temperature function at Reno in </a:t>
            </a:r>
            <a:br>
              <a:rPr lang="en-US" altLang="en-US"/>
            </a:br>
            <a:r>
              <a:rPr lang="en-US" altLang="en-US"/>
              <a:t>the southeasterly </a:t>
            </a:r>
            <a:br>
              <a:rPr lang="en-US" altLang="en-US"/>
            </a:br>
            <a:r>
              <a:rPr lang="en-US" altLang="en-US"/>
              <a:t>direction.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AAD6C90B-A4BE-4FBA-98D7-4D3464C9E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sp>
        <p:nvSpPr>
          <p:cNvPr id="46085" name="Rectangle 12">
            <a:extLst>
              <a:ext uri="{FF2B5EF4-FFF2-40B4-BE49-F238E27FC236}">
                <a16:creationId xmlns:a16="http://schemas.microsoft.com/office/drawing/2014/main" id="{159C34D3-04FC-4A54-807E-F4E2CAD94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787650"/>
            <a:ext cx="40481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6086" name="Picture 13">
            <a:extLst>
              <a:ext uri="{FF2B5EF4-FFF2-40B4-BE49-F238E27FC236}">
                <a16:creationId xmlns:a16="http://schemas.microsoft.com/office/drawing/2014/main" id="{E38EE02E-DA9F-4919-8998-AC9DFB30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525" y="2890838"/>
            <a:ext cx="3802063" cy="373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380916D2-8E0F-45C6-99CD-F9E454B389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FDCA1CD-B2B6-4E0F-B2EC-07420C4A6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unit vector directed toward </a:t>
            </a:r>
            <a:br>
              <a:rPr lang="en-US" altLang="en-US" sz="3400"/>
            </a:br>
            <a:r>
              <a:rPr lang="en-US" altLang="en-US" sz="3400"/>
              <a:t>the southeast is: </a:t>
            </a:r>
            <a:br>
              <a:rPr lang="en-US" altLang="en-US" sz="3400"/>
            </a:br>
            <a:r>
              <a:rPr lang="en-US" altLang="en-US" sz="3400"/>
              <a:t>				</a:t>
            </a:r>
            <a:r>
              <a:rPr lang="en-US" altLang="en-US" sz="3400" b="1"/>
              <a:t>u</a:t>
            </a:r>
            <a:r>
              <a:rPr lang="en-US" altLang="en-US" sz="3400"/>
              <a:t> = (</a:t>
            </a:r>
            <a:r>
              <a:rPr lang="en-US" altLang="en-US" sz="3400" b="1"/>
              <a:t>i</a:t>
            </a:r>
            <a:r>
              <a:rPr lang="en-US" altLang="en-US" sz="3400"/>
              <a:t> – </a:t>
            </a:r>
            <a:r>
              <a:rPr lang="en-US" altLang="en-US" sz="3400" b="1"/>
              <a:t>j</a:t>
            </a:r>
            <a:r>
              <a:rPr lang="en-US" altLang="en-US" sz="3400"/>
              <a:t>)/</a:t>
            </a:r>
            <a:r>
              <a:rPr lang="en-US" altLang="en-US" sz="3600"/>
              <a:t>     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However, we won’t need to use </a:t>
            </a:r>
            <a:br>
              <a:rPr lang="en-US" altLang="en-US"/>
            </a:br>
            <a:r>
              <a:rPr lang="en-US" altLang="en-US"/>
              <a:t>this expression.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CE3894B3-B702-44F6-997B-9AB67C6C43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graphicFrame>
        <p:nvGraphicFramePr>
          <p:cNvPr id="48133" name="Object 5">
            <a:extLst>
              <a:ext uri="{FF2B5EF4-FFF2-40B4-BE49-F238E27FC236}">
                <a16:creationId xmlns:a16="http://schemas.microsoft.com/office/drawing/2014/main" id="{A3EFC0E3-CC4B-4374-9292-1D611D60D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08700" y="2341563"/>
          <a:ext cx="6858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8" name="Equation" r:id="rId4" imgW="241195" imgH="203112" progId="Equation.DSMT4">
                  <p:embed/>
                </p:oleObj>
              </mc:Choice>
              <mc:Fallback>
                <p:oleObj name="Equation" r:id="rId4" imgW="241195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700" y="2341563"/>
                        <a:ext cx="685800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74CE8A21-6C5C-45B1-B78F-C1A4C9CB4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90819384-4BBD-4644-B38C-99AEA6E1CB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We start by drawing a line through Reno toward the southeast.</a:t>
            </a:r>
          </a:p>
        </p:txBody>
      </p:sp>
      <p:sp>
        <p:nvSpPr>
          <p:cNvPr id="50180" name="Text Box 4">
            <a:extLst>
              <a:ext uri="{FF2B5EF4-FFF2-40B4-BE49-F238E27FC236}">
                <a16:creationId xmlns:a16="http://schemas.microsoft.com/office/drawing/2014/main" id="{35CA3665-33D6-44B7-97FD-7FF9D313C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pic>
        <p:nvPicPr>
          <p:cNvPr id="50181" name="Picture 11">
            <a:extLst>
              <a:ext uri="{FF2B5EF4-FFF2-40B4-BE49-F238E27FC236}">
                <a16:creationId xmlns:a16="http://schemas.microsoft.com/office/drawing/2014/main" id="{A2FA31F0-05E4-41BE-93D8-3FC46D47F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59088"/>
            <a:ext cx="4600575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82" name="Rectangle 12">
            <a:extLst>
              <a:ext uri="{FF2B5EF4-FFF2-40B4-BE49-F238E27FC236}">
                <a16:creationId xmlns:a16="http://schemas.microsoft.com/office/drawing/2014/main" id="{A064AE08-0C8B-49CC-B702-979A14018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87650"/>
            <a:ext cx="48863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970" name="Rectangle 2">
            <a:extLst>
              <a:ext uri="{FF2B5EF4-FFF2-40B4-BE49-F238E27FC236}">
                <a16:creationId xmlns:a16="http://schemas.microsoft.com/office/drawing/2014/main" id="{4067B077-B12B-4D50-BD58-4BA907958E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One common example of level curves </a:t>
            </a:r>
            <a:br>
              <a:rPr lang="en-US" altLang="en-US"/>
            </a:br>
            <a:r>
              <a:rPr lang="en-US" altLang="en-US"/>
              <a:t>occurs in </a:t>
            </a:r>
            <a:br>
              <a:rPr lang="en-US" altLang="en-US"/>
            </a:br>
            <a:r>
              <a:rPr lang="en-US" altLang="en-US"/>
              <a:t>topographic maps </a:t>
            </a:r>
            <a:br>
              <a:rPr lang="en-US" altLang="en-US"/>
            </a:br>
            <a:r>
              <a:rPr lang="en-US" altLang="en-US"/>
              <a:t>of mountainous </a:t>
            </a:r>
            <a:br>
              <a:rPr lang="en-US" altLang="en-US"/>
            </a:br>
            <a:r>
              <a:rPr lang="en-US" altLang="en-US"/>
              <a:t>regions, such as </a:t>
            </a:r>
            <a:br>
              <a:rPr lang="en-US" altLang="en-US"/>
            </a:br>
            <a:r>
              <a:rPr lang="en-US" altLang="en-US"/>
              <a:t>shown.</a:t>
            </a:r>
          </a:p>
        </p:txBody>
      </p:sp>
      <p:sp>
        <p:nvSpPr>
          <p:cNvPr id="1107971" name="Rectangle 3">
            <a:extLst>
              <a:ext uri="{FF2B5EF4-FFF2-40B4-BE49-F238E27FC236}">
                <a16:creationId xmlns:a16="http://schemas.microsoft.com/office/drawing/2014/main" id="{A18F8B0B-5E5A-4EA7-B6EB-534255EB43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07972" name="Picture 4">
            <a:extLst>
              <a:ext uri="{FF2B5EF4-FFF2-40B4-BE49-F238E27FC236}">
                <a16:creationId xmlns:a16="http://schemas.microsoft.com/office/drawing/2014/main" id="{B101E824-6B53-4D52-A39B-B5B58ABB8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752600"/>
            <a:ext cx="4545013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7974" name="Rectangle 6">
            <a:extLst>
              <a:ext uri="{FF2B5EF4-FFF2-40B4-BE49-F238E27FC236}">
                <a16:creationId xmlns:a16="http://schemas.microsoft.com/office/drawing/2014/main" id="{946A2FE8-C0AA-411B-A2DE-EA770499F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676400"/>
            <a:ext cx="4759325" cy="49720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3665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EEC0D31E-F761-45D2-B265-EA7D6ED03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7135E2C-AA2E-4B08-9E70-F604F1A1F6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We approximate the directional derivative </a:t>
            </a:r>
            <a:r>
              <a:rPr lang="en-US" altLang="en-US" sz="3400" i="1"/>
              <a:t>D</a:t>
            </a:r>
            <a:r>
              <a:rPr lang="en-US" altLang="en-US" sz="3400" b="1" i="1" baseline="-25000"/>
              <a:t>u</a:t>
            </a:r>
            <a:r>
              <a:rPr lang="en-US" altLang="en-US" sz="3400" i="1"/>
              <a:t>T</a:t>
            </a:r>
            <a:r>
              <a:rPr lang="en-US" altLang="en-US" sz="3400"/>
              <a:t> by:</a:t>
            </a:r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The average rate </a:t>
            </a:r>
            <a:br>
              <a:rPr lang="en-US" altLang="en-US" sz="2400"/>
            </a:br>
            <a:r>
              <a:rPr lang="en-US" altLang="en-US" sz="2400"/>
              <a:t>of change of the </a:t>
            </a:r>
            <a:br>
              <a:rPr lang="en-US" altLang="en-US" sz="2400"/>
            </a:br>
            <a:r>
              <a:rPr lang="en-US" altLang="en-US" sz="2400"/>
              <a:t>temperature </a:t>
            </a:r>
            <a:br>
              <a:rPr lang="en-US" altLang="en-US" sz="2400"/>
            </a:br>
            <a:r>
              <a:rPr lang="en-US" altLang="en-US" sz="2400"/>
              <a:t>between the points </a:t>
            </a:r>
            <a:br>
              <a:rPr lang="en-US" altLang="en-US" sz="2400"/>
            </a:br>
            <a:r>
              <a:rPr lang="en-US" altLang="en-US" sz="2400"/>
              <a:t>where this line </a:t>
            </a:r>
            <a:br>
              <a:rPr lang="en-US" altLang="en-US" sz="2400"/>
            </a:br>
            <a:r>
              <a:rPr lang="en-US" altLang="en-US" sz="2400"/>
              <a:t>intersects the </a:t>
            </a:r>
            <a:br>
              <a:rPr lang="en-US" altLang="en-US" sz="2400"/>
            </a:br>
            <a:r>
              <a:rPr lang="en-US" altLang="en-US" sz="2400"/>
              <a:t>isothermals </a:t>
            </a:r>
            <a:br>
              <a:rPr lang="en-US" altLang="en-US" sz="2400"/>
            </a:br>
            <a:r>
              <a:rPr lang="en-US" altLang="en-US" sz="2400" i="1"/>
              <a:t>T =</a:t>
            </a:r>
            <a:r>
              <a:rPr lang="en-US" altLang="en-US" sz="2400"/>
              <a:t> 50 and </a:t>
            </a:r>
            <a:r>
              <a:rPr lang="en-US" altLang="en-US" sz="2400" i="1"/>
              <a:t>T</a:t>
            </a:r>
            <a:r>
              <a:rPr lang="en-US" altLang="en-US" sz="2400"/>
              <a:t> = 60.</a:t>
            </a:r>
          </a:p>
        </p:txBody>
      </p:sp>
      <p:sp>
        <p:nvSpPr>
          <p:cNvPr id="52228" name="Text Box 4">
            <a:extLst>
              <a:ext uri="{FF2B5EF4-FFF2-40B4-BE49-F238E27FC236}">
                <a16:creationId xmlns:a16="http://schemas.microsoft.com/office/drawing/2014/main" id="{DB977270-8C1E-4549-ABD6-F116A49312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pic>
        <p:nvPicPr>
          <p:cNvPr id="52229" name="Picture 5">
            <a:extLst>
              <a:ext uri="{FF2B5EF4-FFF2-40B4-BE49-F238E27FC236}">
                <a16:creationId xmlns:a16="http://schemas.microsoft.com/office/drawing/2014/main" id="{FB7AE33B-B1D1-4022-A3D3-F7584F343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59088"/>
            <a:ext cx="4600575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0" name="Rectangle 6">
            <a:extLst>
              <a:ext uri="{FF2B5EF4-FFF2-40B4-BE49-F238E27FC236}">
                <a16:creationId xmlns:a16="http://schemas.microsoft.com/office/drawing/2014/main" id="{EE710D7C-4E47-4831-B6DD-EE8EDBC13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87650"/>
            <a:ext cx="48863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7F2CE5B-F0DD-4823-9400-20B137F844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A5EFF0E0-C5AE-4197-A7D5-A2294007A9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temperature at the point southeast </a:t>
            </a:r>
            <a:br>
              <a:rPr lang="en-US" altLang="en-US"/>
            </a:br>
            <a:r>
              <a:rPr lang="en-US" altLang="en-US"/>
              <a:t>of Reno is </a:t>
            </a:r>
            <a:r>
              <a:rPr lang="en-US" altLang="en-US" i="1"/>
              <a:t>T</a:t>
            </a:r>
            <a:r>
              <a:rPr lang="en-US" altLang="en-US"/>
              <a:t> = 60</a:t>
            </a:r>
            <a:r>
              <a:rPr lang="en-US" altLang="en-US">
                <a:cs typeface="Arial" panose="020B0604020202020204" pitchFamily="34" charset="0"/>
              </a:rPr>
              <a:t>°</a:t>
            </a:r>
            <a:r>
              <a:rPr lang="en-US" altLang="en-US"/>
              <a:t>F.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temperature </a:t>
            </a:r>
            <a:br>
              <a:rPr lang="en-US" altLang="en-US"/>
            </a:br>
            <a:r>
              <a:rPr lang="en-US" altLang="en-US"/>
              <a:t>at the point </a:t>
            </a:r>
            <a:br>
              <a:rPr lang="en-US" altLang="en-US"/>
            </a:br>
            <a:r>
              <a:rPr lang="en-US" altLang="en-US"/>
              <a:t>northwest of Reno </a:t>
            </a:r>
            <a:br>
              <a:rPr lang="en-US" altLang="en-US"/>
            </a:br>
            <a:r>
              <a:rPr lang="en-US" altLang="en-US"/>
              <a:t>is </a:t>
            </a:r>
            <a:r>
              <a:rPr lang="en-US" altLang="en-US" i="1"/>
              <a:t>T</a:t>
            </a:r>
            <a:r>
              <a:rPr lang="en-US" altLang="en-US"/>
              <a:t> = 50</a:t>
            </a:r>
            <a:r>
              <a:rPr lang="en-US" altLang="en-US">
                <a:cs typeface="Arial" panose="020B0604020202020204" pitchFamily="34" charset="0"/>
              </a:rPr>
              <a:t>°</a:t>
            </a:r>
            <a:r>
              <a:rPr lang="en-US" altLang="en-US"/>
              <a:t>F.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EB738589-5840-4966-82F7-99098A46F5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pic>
        <p:nvPicPr>
          <p:cNvPr id="54277" name="Picture 5">
            <a:extLst>
              <a:ext uri="{FF2B5EF4-FFF2-40B4-BE49-F238E27FC236}">
                <a16:creationId xmlns:a16="http://schemas.microsoft.com/office/drawing/2014/main" id="{2C80CEF6-1D0C-45AF-A080-EEBC7082E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59088"/>
            <a:ext cx="4600575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278" name="Rectangle 6">
            <a:extLst>
              <a:ext uri="{FF2B5EF4-FFF2-40B4-BE49-F238E27FC236}">
                <a16:creationId xmlns:a16="http://schemas.microsoft.com/office/drawing/2014/main" id="{FAACDAA0-1940-417D-AE6B-90BB8D7F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87650"/>
            <a:ext cx="48863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595EB654-E981-48B9-B3E6-8BB5F0D52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ED5CE86-F169-46FF-9C0B-9251BEE0A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The distance between these points </a:t>
            </a:r>
            <a:br>
              <a:rPr lang="en-US" altLang="en-US" sz="3600"/>
            </a:br>
            <a:r>
              <a:rPr lang="en-US" altLang="en-US" sz="3600"/>
              <a:t>looks to be about 75 miles.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D56654EA-A888-4E5C-82F3-94A9C1172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3F19EFB1-45E0-42A4-96AC-8AB18FBBF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59088"/>
            <a:ext cx="4600575" cy="377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Rectangle 6">
            <a:extLst>
              <a:ext uri="{FF2B5EF4-FFF2-40B4-BE49-F238E27FC236}">
                <a16:creationId xmlns:a16="http://schemas.microsoft.com/office/drawing/2014/main" id="{51F6BD7A-2083-4CCD-AC46-81171B818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2787650"/>
            <a:ext cx="4886325" cy="3957638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A31275E7-BF54-42A0-A7DE-4925534AD2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946351A3-5BCA-4C66-864A-A6A8FF355D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So, the rate of change of the temperature </a:t>
            </a:r>
            <a:br>
              <a:rPr lang="en-US" altLang="en-US"/>
            </a:br>
            <a:r>
              <a:rPr lang="en-US" altLang="en-US"/>
              <a:t>in the southeasterly direction is:</a:t>
            </a:r>
          </a:p>
        </p:txBody>
      </p:sp>
      <p:sp>
        <p:nvSpPr>
          <p:cNvPr id="58372" name="Text Box 4">
            <a:extLst>
              <a:ext uri="{FF2B5EF4-FFF2-40B4-BE49-F238E27FC236}">
                <a16:creationId xmlns:a16="http://schemas.microsoft.com/office/drawing/2014/main" id="{1B9931C8-1232-42C3-9A68-01F12CD4A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  <p:graphicFrame>
        <p:nvGraphicFramePr>
          <p:cNvPr id="58373" name="Object 5">
            <a:extLst>
              <a:ext uri="{FF2B5EF4-FFF2-40B4-BE49-F238E27FC236}">
                <a16:creationId xmlns:a16="http://schemas.microsoft.com/office/drawing/2014/main" id="{F96A091E-8883-4B1F-91CD-C38F028994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5150" y="2724150"/>
          <a:ext cx="3087688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8" name="Equation" r:id="rId4" imgW="1054100" imgH="1066800" progId="Equation.DSMT4">
                  <p:embed/>
                </p:oleObj>
              </mc:Choice>
              <mc:Fallback>
                <p:oleObj name="Equation" r:id="rId4" imgW="1054100" imgH="1066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2724150"/>
                        <a:ext cx="3087688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1C750BA0-3B5C-439C-A578-72B9570A9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CE301E2-9734-4A98-ADEE-07AC95E26B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768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When we compute the directional </a:t>
            </a:r>
            <a:br>
              <a:rPr lang="en-US" altLang="en-US"/>
            </a:br>
            <a:r>
              <a:rPr lang="en-US" altLang="en-US"/>
              <a:t>derivative of a function defined by </a:t>
            </a:r>
            <a:br>
              <a:rPr lang="en-US" altLang="en-US"/>
            </a:br>
            <a:r>
              <a:rPr lang="en-US" altLang="en-US"/>
              <a:t>a formula, we generally use the following theorem.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EC404C4-B07F-4024-A885-894059D5E2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6E93F84-083E-4FAE-888D-9564C467A0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 is a differentiable function of </a:t>
            </a:r>
            <a:r>
              <a:rPr lang="en-US" altLang="en-US" i="1"/>
              <a:t>x</a:t>
            </a:r>
            <a:r>
              <a:rPr lang="en-US" altLang="en-US"/>
              <a:t> and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br>
              <a:rPr lang="en-US" altLang="en-US"/>
            </a:br>
            <a:r>
              <a:rPr lang="en-US" altLang="en-US"/>
              <a:t>then </a:t>
            </a:r>
            <a:r>
              <a:rPr lang="en-US" altLang="en-US" i="1"/>
              <a:t>f</a:t>
            </a:r>
            <a:r>
              <a:rPr lang="en-US" altLang="en-US"/>
              <a:t> has a directional derivative in </a:t>
            </a:r>
            <a:br>
              <a:rPr lang="en-US" altLang="en-US"/>
            </a:br>
            <a:r>
              <a:rPr lang="en-US" altLang="en-US"/>
              <a:t>the direction of any unit vector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a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b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and</a:t>
            </a:r>
          </a:p>
        </p:txBody>
      </p:sp>
      <p:sp>
        <p:nvSpPr>
          <p:cNvPr id="62468" name="Text Box 5">
            <a:extLst>
              <a:ext uri="{FF2B5EF4-FFF2-40B4-BE49-F238E27FC236}">
                <a16:creationId xmlns:a16="http://schemas.microsoft.com/office/drawing/2014/main" id="{FF733D01-1808-443A-88E4-4813E6529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Theorem 3</a:t>
            </a:r>
          </a:p>
        </p:txBody>
      </p:sp>
      <p:graphicFrame>
        <p:nvGraphicFramePr>
          <p:cNvPr id="62469" name="Object 6">
            <a:extLst>
              <a:ext uri="{FF2B5EF4-FFF2-40B4-BE49-F238E27FC236}">
                <a16:creationId xmlns:a16="http://schemas.microsoft.com/office/drawing/2014/main" id="{C5F2BCD4-A483-4647-A866-B57C3D26B7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28750" y="4090988"/>
          <a:ext cx="65595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4" name="Equation" r:id="rId4" imgW="2070100" imgH="241300" progId="Equation.DSMT4">
                  <p:embed/>
                </p:oleObj>
              </mc:Choice>
              <mc:Fallback>
                <p:oleObj name="Equation" r:id="rId4" imgW="20701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0" y="4090988"/>
                        <a:ext cx="6559550" cy="765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F9318662-B039-40ED-B8F9-070251C50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ABBAFBE7-2395-44D7-A780-4A97C3DD4E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we define a function </a:t>
            </a:r>
            <a:r>
              <a:rPr lang="en-US" altLang="en-US" i="1"/>
              <a:t>g</a:t>
            </a:r>
            <a:r>
              <a:rPr lang="en-US" altLang="en-US"/>
              <a:t> of the single </a:t>
            </a:r>
            <a:br>
              <a:rPr lang="en-US" altLang="en-US"/>
            </a:br>
            <a:r>
              <a:rPr lang="en-US" altLang="en-US"/>
              <a:t>variable </a:t>
            </a:r>
            <a:r>
              <a:rPr lang="en-US" altLang="en-US" i="1"/>
              <a:t>h</a:t>
            </a:r>
            <a:r>
              <a:rPr lang="en-US" altLang="en-US"/>
              <a:t> by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then, by the definition of a derivative, </a:t>
            </a:r>
            <a:br>
              <a:rPr lang="en-US" altLang="en-US"/>
            </a:br>
            <a:r>
              <a:rPr lang="en-US" altLang="en-US"/>
              <a:t>we have the following equation.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A1F24583-44D6-4213-8E64-836E32FB2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  <p:graphicFrame>
        <p:nvGraphicFramePr>
          <p:cNvPr id="64517" name="Object 5">
            <a:extLst>
              <a:ext uri="{FF2B5EF4-FFF2-40B4-BE49-F238E27FC236}">
                <a16:creationId xmlns:a16="http://schemas.microsoft.com/office/drawing/2014/main" id="{0F5064CD-6505-40C5-9CDD-882C97A552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3900" y="2336800"/>
          <a:ext cx="4953000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22" name="Equation" r:id="rId4" imgW="1612900" imgH="228600" progId="Equation.DSMT4">
                  <p:embed/>
                </p:oleObj>
              </mc:Choice>
              <mc:Fallback>
                <p:oleObj name="Equation" r:id="rId4" imgW="16129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2336800"/>
                        <a:ext cx="4953000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39F4016C-CCB4-4CB4-BC28-ED057F3958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0B5A4CED-1796-419E-A495-501BED46B4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 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66D5B850-EEE7-4F06-9080-032A7EB188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92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Proof—Equation 4  </a:t>
            </a:r>
          </a:p>
        </p:txBody>
      </p:sp>
      <p:graphicFrame>
        <p:nvGraphicFramePr>
          <p:cNvPr id="66565" name="Object 5">
            <a:extLst>
              <a:ext uri="{FF2B5EF4-FFF2-40B4-BE49-F238E27FC236}">
                <a16:creationId xmlns:a16="http://schemas.microsoft.com/office/drawing/2014/main" id="{51EBC957-8506-42E8-93CE-CA0764FD95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" y="1016000"/>
          <a:ext cx="6616700" cy="400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0" name="Equation" r:id="rId4" imgW="2222500" imgH="1346200" progId="Equation.DSMT4">
                  <p:embed/>
                </p:oleObj>
              </mc:Choice>
              <mc:Fallback>
                <p:oleObj name="Equation" r:id="rId4" imgW="2222500" imgH="1346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016000"/>
                        <a:ext cx="6616700" cy="4008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1BBB8B81-9817-4486-93C0-F0719D3C6B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2401181-E62E-44FC-8F70-C0C2D85B80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On the other hand, we can write: </a:t>
            </a:r>
            <a:br>
              <a:rPr lang="en-US" altLang="en-US"/>
            </a:br>
            <a:r>
              <a:rPr lang="en-US" altLang="en-US"/>
              <a:t>			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h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</a:t>
            </a: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/>
              <a:t>where: </a:t>
            </a:r>
          </a:p>
          <a:p>
            <a:pPr lvl="1" eaLnBrk="1" hangingPunct="1"/>
            <a:r>
              <a:rPr lang="en-US" altLang="en-US" sz="2600" i="1"/>
              <a:t>x</a:t>
            </a:r>
            <a:r>
              <a:rPr lang="en-US" altLang="en-US" sz="2600"/>
              <a:t> = </a:t>
            </a:r>
            <a:r>
              <a:rPr lang="en-US" altLang="en-US" sz="2600" i="1"/>
              <a:t>x</a:t>
            </a:r>
            <a:r>
              <a:rPr lang="en-US" altLang="en-US" sz="2600" baseline="-25000"/>
              <a:t>0</a:t>
            </a:r>
            <a:r>
              <a:rPr lang="en-US" altLang="en-US" sz="2600"/>
              <a:t> + </a:t>
            </a:r>
            <a:r>
              <a:rPr lang="en-US" altLang="en-US" sz="2600" i="1"/>
              <a:t>ha</a:t>
            </a:r>
          </a:p>
          <a:p>
            <a:pPr lvl="1" eaLnBrk="1" hangingPunct="1"/>
            <a:r>
              <a:rPr lang="en-US" altLang="en-US" sz="2600" i="1"/>
              <a:t>y</a:t>
            </a:r>
            <a:r>
              <a:rPr lang="en-US" altLang="en-US" sz="2600"/>
              <a:t> = </a:t>
            </a:r>
            <a:r>
              <a:rPr lang="en-US" altLang="en-US" sz="2600" i="1"/>
              <a:t>y</a:t>
            </a:r>
            <a:r>
              <a:rPr lang="en-US" altLang="en-US" sz="2600" baseline="-25000"/>
              <a:t>0</a:t>
            </a:r>
            <a:r>
              <a:rPr lang="en-US" altLang="en-US" sz="2600"/>
              <a:t> + </a:t>
            </a:r>
            <a:r>
              <a:rPr lang="en-US" altLang="en-US" sz="2600" i="1"/>
              <a:t>hb</a:t>
            </a:r>
          </a:p>
        </p:txBody>
      </p:sp>
      <p:sp>
        <p:nvSpPr>
          <p:cNvPr id="68612" name="Text Box 5">
            <a:extLst>
              <a:ext uri="{FF2B5EF4-FFF2-40B4-BE49-F238E27FC236}">
                <a16:creationId xmlns:a16="http://schemas.microsoft.com/office/drawing/2014/main" id="{B5713CAD-E571-4F88-88EE-798368DAB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73C2CCB-51BE-4A43-A4CA-687D75970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0938BDC-EFFF-4B89-8F76-B15FFCC0C7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Hence,</a:t>
            </a:r>
            <a:r>
              <a:rPr lang="en-US" altLang="en-US" i="1"/>
              <a:t> </a:t>
            </a:r>
            <a:r>
              <a:rPr lang="en-US" altLang="en-US"/>
              <a:t>the Chain Rule (Theorem 2 </a:t>
            </a:r>
            <a:br>
              <a:rPr lang="en-US" altLang="en-US"/>
            </a:br>
            <a:r>
              <a:rPr lang="en-US" altLang="en-US"/>
              <a:t>in Section 14.5) gives:</a:t>
            </a:r>
          </a:p>
        </p:txBody>
      </p:sp>
      <p:graphicFrame>
        <p:nvGraphicFramePr>
          <p:cNvPr id="70660" name="Object 4">
            <a:extLst>
              <a:ext uri="{FF2B5EF4-FFF2-40B4-BE49-F238E27FC236}">
                <a16:creationId xmlns:a16="http://schemas.microsoft.com/office/drawing/2014/main" id="{7984C684-5D46-4B45-A9C2-F1FEB39832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95500" y="2892425"/>
          <a:ext cx="5311775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6" name="Equation" r:id="rId4" imgW="1752600" imgH="685800" progId="Equation.DSMT4">
                  <p:embed/>
                </p:oleObj>
              </mc:Choice>
              <mc:Fallback>
                <p:oleObj name="Equation" r:id="rId4" imgW="17526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2892425"/>
                        <a:ext cx="5311775" cy="207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1" name="Text Box 5">
            <a:extLst>
              <a:ext uri="{FF2B5EF4-FFF2-40B4-BE49-F238E27FC236}">
                <a16:creationId xmlns:a16="http://schemas.microsoft.com/office/drawing/2014/main" id="{86313603-9A11-49EF-9B83-4FC195A97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>
            <a:extLst>
              <a:ext uri="{FF2B5EF4-FFF2-40B4-BE49-F238E27FC236}">
                <a16:creationId xmlns:a16="http://schemas.microsoft.com/office/drawing/2014/main" id="{1C05657C-FB38-4B16-AC68-6115FD7BD6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level curves are curves of constant elevation above </a:t>
            </a:r>
            <a:br>
              <a:rPr lang="en-US" altLang="en-US"/>
            </a:br>
            <a:r>
              <a:rPr lang="en-US" altLang="en-US"/>
              <a:t>sea level.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If you walk along </a:t>
            </a:r>
            <a:br>
              <a:rPr lang="en-US" altLang="en-US" sz="2400"/>
            </a:br>
            <a:r>
              <a:rPr lang="en-US" altLang="en-US" sz="2400"/>
              <a:t>one of these </a:t>
            </a:r>
            <a:br>
              <a:rPr lang="en-US" altLang="en-US" sz="2400"/>
            </a:br>
            <a:r>
              <a:rPr lang="en-US" altLang="en-US" sz="2400"/>
              <a:t>contour lines, </a:t>
            </a:r>
            <a:br>
              <a:rPr lang="en-US" altLang="en-US" sz="2400"/>
            </a:br>
            <a:r>
              <a:rPr lang="en-US" altLang="en-US" sz="2400"/>
              <a:t>you neither ascend </a:t>
            </a:r>
            <a:br>
              <a:rPr lang="en-US" altLang="en-US" sz="2400"/>
            </a:br>
            <a:r>
              <a:rPr lang="en-US" altLang="en-US" sz="2400"/>
              <a:t>nor descend. </a:t>
            </a:r>
          </a:p>
        </p:txBody>
      </p:sp>
      <p:sp>
        <p:nvSpPr>
          <p:cNvPr id="1110019" name="Rectangle 3">
            <a:extLst>
              <a:ext uri="{FF2B5EF4-FFF2-40B4-BE49-F238E27FC236}">
                <a16:creationId xmlns:a16="http://schemas.microsoft.com/office/drawing/2014/main" id="{38869664-BCDD-4719-B39A-152AF61B4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10020" name="Picture 4">
            <a:extLst>
              <a:ext uri="{FF2B5EF4-FFF2-40B4-BE49-F238E27FC236}">
                <a16:creationId xmlns:a16="http://schemas.microsoft.com/office/drawing/2014/main" id="{F205F124-0717-4DEC-9F6A-904C402EA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425" y="1752600"/>
            <a:ext cx="4545013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0021" name="Rectangle 5">
            <a:extLst>
              <a:ext uri="{FF2B5EF4-FFF2-40B4-BE49-F238E27FC236}">
                <a16:creationId xmlns:a16="http://schemas.microsoft.com/office/drawing/2014/main" id="{A0350F26-FCD8-4CBB-9FBB-235E59CF1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1676400"/>
            <a:ext cx="4759325" cy="49720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9217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E4B189C5-68FE-4BCA-8855-3C9B9BE759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8D0242BA-14B0-4F3C-A94E-CCD1AB40AC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we now put </a:t>
            </a:r>
            <a:r>
              <a:rPr lang="en-US" altLang="en-US" i="1"/>
              <a:t>h</a:t>
            </a:r>
            <a:r>
              <a:rPr lang="en-US" altLang="en-US"/>
              <a:t> = 0, </a:t>
            </a:r>
            <a:br>
              <a:rPr lang="en-US" altLang="en-US"/>
            </a:br>
            <a:r>
              <a:rPr lang="en-US" altLang="en-US"/>
              <a:t>then 			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br>
              <a:rPr lang="en-US" altLang="en-US" baseline="-25000"/>
            </a:br>
            <a:r>
              <a:rPr lang="en-US" altLang="en-US" baseline="-25000"/>
              <a:t>				</a:t>
            </a: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and</a:t>
            </a:r>
          </a:p>
        </p:txBody>
      </p:sp>
      <p:graphicFrame>
        <p:nvGraphicFramePr>
          <p:cNvPr id="72708" name="Object 5">
            <a:extLst>
              <a:ext uri="{FF2B5EF4-FFF2-40B4-BE49-F238E27FC236}">
                <a16:creationId xmlns:a16="http://schemas.microsoft.com/office/drawing/2014/main" id="{C5CD3FC9-573E-4E7E-A262-4FD7CAA9BD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71625" y="4065588"/>
          <a:ext cx="6384925" cy="78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14" name="Equation" r:id="rId4" imgW="1968500" imgH="241300" progId="Equation.DSMT4">
                  <p:embed/>
                </p:oleObj>
              </mc:Choice>
              <mc:Fallback>
                <p:oleObj name="Equation" r:id="rId4" imgW="19685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4065588"/>
                        <a:ext cx="6384925" cy="78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Text Box 6">
            <a:extLst>
              <a:ext uri="{FF2B5EF4-FFF2-40B4-BE49-F238E27FC236}">
                <a16:creationId xmlns:a16="http://schemas.microsoft.com/office/drawing/2014/main" id="{0A79286A-8572-4EB4-A588-2FE5E2603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92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Proof—Equation 5  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053CE0BB-3870-4A23-8FA1-ADCE5D7BF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F063188-129F-4DC6-874B-EE4E9621C2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Comparing Equations 4 and 5, </a:t>
            </a:r>
            <a:br>
              <a:rPr lang="en-US" altLang="en-US"/>
            </a:br>
            <a:r>
              <a:rPr lang="en-US" altLang="en-US"/>
              <a:t>we see that:</a:t>
            </a:r>
          </a:p>
        </p:txBody>
      </p:sp>
      <p:sp>
        <p:nvSpPr>
          <p:cNvPr id="74756" name="Text Box 4">
            <a:extLst>
              <a:ext uri="{FF2B5EF4-FFF2-40B4-BE49-F238E27FC236}">
                <a16:creationId xmlns:a16="http://schemas.microsoft.com/office/drawing/2014/main" id="{3B2504E7-B0DB-41E1-99C2-6586B26060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  <p:graphicFrame>
        <p:nvGraphicFramePr>
          <p:cNvPr id="74757" name="Object 5">
            <a:extLst>
              <a:ext uri="{FF2B5EF4-FFF2-40B4-BE49-F238E27FC236}">
                <a16:creationId xmlns:a16="http://schemas.microsoft.com/office/drawing/2014/main" id="{B2A9678B-EB98-41D6-AA94-B61ECC39FB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89225" y="3011488"/>
          <a:ext cx="4937125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2" name="Equation" r:id="rId4" imgW="1663700" imgH="482600" progId="Equation.DSMT4">
                  <p:embed/>
                </p:oleObj>
              </mc:Choice>
              <mc:Fallback>
                <p:oleObj name="Equation" r:id="rId4" imgW="1663700" imgH="48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3011488"/>
                        <a:ext cx="4937125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DF697AF3-3DC6-4CF0-80DF-98663BA9F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6B0B4D08-23C1-4897-9CCF-D3D69876E8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Suppose the unit vector </a:t>
            </a:r>
            <a:r>
              <a:rPr lang="en-US" altLang="en-US" sz="3400" b="1"/>
              <a:t>u</a:t>
            </a:r>
            <a:r>
              <a:rPr lang="en-US" altLang="en-US" sz="3400"/>
              <a:t> makes </a:t>
            </a:r>
            <a:br>
              <a:rPr lang="en-US" altLang="en-US" sz="3400"/>
            </a:br>
            <a:r>
              <a:rPr lang="en-US" altLang="en-US" sz="3400"/>
              <a:t>an angle </a:t>
            </a:r>
            <a:r>
              <a:rPr lang="el-GR" altLang="en-US" sz="3400" i="1">
                <a:cs typeface="Arial" panose="020B0604020202020204" pitchFamily="34" charset="0"/>
              </a:rPr>
              <a:t>θ</a:t>
            </a:r>
            <a:r>
              <a:rPr lang="en-US" altLang="en-US" sz="3400">
                <a:cs typeface="Arial" panose="020B0604020202020204" pitchFamily="34" charset="0"/>
              </a:rPr>
              <a:t> </a:t>
            </a:r>
            <a:r>
              <a:rPr lang="en-US" altLang="en-US" sz="3400"/>
              <a:t>with the positive </a:t>
            </a:r>
            <a:r>
              <a:rPr lang="en-US" altLang="en-US" sz="3400" i="1"/>
              <a:t>x</a:t>
            </a:r>
            <a:r>
              <a:rPr lang="en-US" altLang="en-US" sz="3400"/>
              <a:t>-axis, as shown.</a:t>
            </a:r>
          </a:p>
        </p:txBody>
      </p:sp>
      <p:pic>
        <p:nvPicPr>
          <p:cNvPr id="76804" name="Picture 7">
            <a:extLst>
              <a:ext uri="{FF2B5EF4-FFF2-40B4-BE49-F238E27FC236}">
                <a16:creationId xmlns:a16="http://schemas.microsoft.com/office/drawing/2014/main" id="{02F65AE0-5002-4B04-A6B0-482C70810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44850"/>
            <a:ext cx="4210050" cy="334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5" name="Rectangle 8">
            <a:extLst>
              <a:ext uri="{FF2B5EF4-FFF2-40B4-BE49-F238E27FC236}">
                <a16:creationId xmlns:a16="http://schemas.microsoft.com/office/drawing/2014/main" id="{10E9133D-2B51-4760-888A-1D148D3D7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124200"/>
            <a:ext cx="4510088" cy="36099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4EDBC7F-C095-4D3C-8B86-34B01EF9F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BBB355F9-77A8-4D9A-B59B-BA4FD6A783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we can write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</a:rPr>
              <a:t>&lt;</a:t>
            </a:r>
            <a:r>
              <a:rPr lang="en-US" altLang="en-US"/>
              <a:t>cos </a:t>
            </a:r>
            <a:r>
              <a:rPr lang="el-GR" altLang="en-US" i="1">
                <a:cs typeface="Arial" panose="020B0604020202020204" pitchFamily="34" charset="0"/>
              </a:rPr>
              <a:t>θ</a:t>
            </a:r>
            <a:r>
              <a:rPr lang="en-US" altLang="en-US">
                <a:cs typeface="Arial" panose="020B0604020202020204" pitchFamily="34" charset="0"/>
              </a:rPr>
              <a:t>,</a:t>
            </a:r>
            <a:r>
              <a:rPr lang="en-US" altLang="en-US" i="1">
                <a:cs typeface="Arial" panose="020B0604020202020204" pitchFamily="34" charset="0"/>
              </a:rPr>
              <a:t> </a:t>
            </a:r>
            <a:r>
              <a:rPr lang="en-US" altLang="en-US">
                <a:cs typeface="Arial" panose="020B0604020202020204" pitchFamily="34" charset="0"/>
              </a:rPr>
              <a:t>sin</a:t>
            </a:r>
            <a:r>
              <a:rPr lang="en-US" altLang="en-US" i="1">
                <a:cs typeface="Arial" panose="020B0604020202020204" pitchFamily="34" charset="0"/>
              </a:rPr>
              <a:t> </a:t>
            </a:r>
            <a:r>
              <a:rPr lang="el-GR" altLang="en-US" i="1">
                <a:cs typeface="Arial" panose="020B0604020202020204" pitchFamily="34" charset="0"/>
              </a:rPr>
              <a:t>θ</a:t>
            </a:r>
            <a:r>
              <a:rPr lang="en-US" altLang="en-US">
                <a:latin typeface="MS Mincho" panose="02020609040205080304" pitchFamily="49" charset="-128"/>
                <a:cs typeface="Arial" panose="020B0604020202020204" pitchFamily="34" charset="0"/>
              </a:rPr>
              <a:t>&gt;</a:t>
            </a:r>
            <a:r>
              <a:rPr lang="en-US" altLang="en-US">
                <a:cs typeface="Arial" panose="020B0604020202020204" pitchFamily="34" charset="0"/>
              </a:rPr>
              <a:t>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/>
              <a:t>and the formula in Theorem 3 </a:t>
            </a:r>
            <a:br>
              <a:rPr lang="en-US" altLang="en-US"/>
            </a:br>
            <a:r>
              <a:rPr lang="en-US" altLang="en-US"/>
              <a:t>becomes:</a:t>
            </a:r>
          </a:p>
        </p:txBody>
      </p:sp>
      <p:sp>
        <p:nvSpPr>
          <p:cNvPr id="78852" name="Text Box 4">
            <a:extLst>
              <a:ext uri="{FF2B5EF4-FFF2-40B4-BE49-F238E27FC236}">
                <a16:creationId xmlns:a16="http://schemas.microsoft.com/office/drawing/2014/main" id="{56B3893D-10C2-4796-B9BD-FF08FEFBD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6</a:t>
            </a:r>
          </a:p>
        </p:txBody>
      </p:sp>
      <p:graphicFrame>
        <p:nvGraphicFramePr>
          <p:cNvPr id="78853" name="Object 5">
            <a:extLst>
              <a:ext uri="{FF2B5EF4-FFF2-40B4-BE49-F238E27FC236}">
                <a16:creationId xmlns:a16="http://schemas.microsoft.com/office/drawing/2014/main" id="{D846344E-3DF4-43EE-AE8C-C7F8C004BB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4030663"/>
          <a:ext cx="74485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58" name="Equation" r:id="rId4" imgW="2514600" imgH="241300" progId="Equation.DSMT4">
                  <p:embed/>
                </p:oleObj>
              </mc:Choice>
              <mc:Fallback>
                <p:oleObj name="Equation" r:id="rId4" imgW="25146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30663"/>
                        <a:ext cx="744855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05B1637D-480E-4BB3-809B-5B1F8F932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B28F6A09-10CA-4516-9724-CA4E3C1B23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Find the directional derivative </a:t>
            </a:r>
            <a:r>
              <a:rPr lang="en-US" altLang="en-US" sz="3400" i="1"/>
              <a:t>D</a:t>
            </a:r>
            <a:r>
              <a:rPr lang="en-US" altLang="en-US" sz="3400" b="1" baseline="-25000"/>
              <a:t>u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</a:t>
            </a:r>
            <a:br>
              <a:rPr lang="en-US" altLang="en-US" sz="3400"/>
            </a:br>
            <a:r>
              <a:rPr lang="en-US" altLang="en-US" sz="3400"/>
              <a:t>if:</a:t>
            </a:r>
          </a:p>
          <a:p>
            <a:pPr lvl="1" eaLnBrk="1" hangingPunct="1"/>
            <a:r>
              <a:rPr lang="en-US" altLang="en-US" sz="2600" i="1"/>
              <a:t>f</a:t>
            </a:r>
            <a:r>
              <a:rPr lang="en-US" altLang="en-US" sz="2600"/>
              <a:t>(</a:t>
            </a:r>
            <a:r>
              <a:rPr lang="en-US" altLang="en-US" sz="2600" i="1"/>
              <a:t>x</a:t>
            </a:r>
            <a:r>
              <a:rPr lang="en-US" altLang="en-US" sz="2600"/>
              <a:t>, </a:t>
            </a:r>
            <a:r>
              <a:rPr lang="en-US" altLang="en-US" sz="2600" i="1"/>
              <a:t>y</a:t>
            </a:r>
            <a:r>
              <a:rPr lang="en-US" altLang="en-US" sz="2600"/>
              <a:t>) = </a:t>
            </a:r>
            <a:r>
              <a:rPr lang="en-US" altLang="en-US" sz="2600" i="1"/>
              <a:t>x</a:t>
            </a:r>
            <a:r>
              <a:rPr lang="en-US" altLang="en-US" sz="2600" baseline="30000"/>
              <a:t>3</a:t>
            </a:r>
            <a:r>
              <a:rPr lang="en-US" altLang="en-US" sz="2600"/>
              <a:t> – 3</a:t>
            </a:r>
            <a:r>
              <a:rPr lang="en-US" altLang="en-US" sz="2600" i="1"/>
              <a:t>xy</a:t>
            </a:r>
            <a:r>
              <a:rPr lang="en-US" altLang="en-US" sz="2600"/>
              <a:t> + 4</a:t>
            </a:r>
            <a:r>
              <a:rPr lang="en-US" altLang="en-US" sz="2600" i="1"/>
              <a:t>y</a:t>
            </a:r>
            <a:r>
              <a:rPr lang="en-US" altLang="en-US" sz="2600" baseline="30000"/>
              <a:t>2</a:t>
            </a:r>
            <a:endParaRPr lang="en-US" altLang="en-US" sz="2600"/>
          </a:p>
          <a:p>
            <a:pPr lvl="1" eaLnBrk="1" hangingPunct="1"/>
            <a:r>
              <a:rPr lang="en-US" altLang="en-US" sz="2600" b="1"/>
              <a:t>u</a:t>
            </a:r>
            <a:r>
              <a:rPr lang="en-US" altLang="en-US" sz="2600"/>
              <a:t> is the unit vector given by angle </a:t>
            </a:r>
            <a:r>
              <a:rPr lang="el-GR" altLang="en-US" sz="2600" i="1">
                <a:cs typeface="Arial" panose="020B0604020202020204" pitchFamily="34" charset="0"/>
              </a:rPr>
              <a:t>θ</a:t>
            </a:r>
            <a:r>
              <a:rPr lang="en-US" altLang="en-US" sz="2600">
                <a:cs typeface="Arial" panose="020B0604020202020204" pitchFamily="34" charset="0"/>
              </a:rPr>
              <a:t> = </a:t>
            </a:r>
            <a:r>
              <a:rPr lang="el-GR" altLang="en-US" sz="2600" i="1">
                <a:cs typeface="Arial" panose="020B0604020202020204" pitchFamily="34" charset="0"/>
              </a:rPr>
              <a:t>π</a:t>
            </a:r>
            <a:r>
              <a:rPr lang="en-US" altLang="en-US" sz="2600">
                <a:cs typeface="Arial" panose="020B0604020202020204" pitchFamily="34" charset="0"/>
              </a:rPr>
              <a:t>/6</a:t>
            </a:r>
            <a:r>
              <a:rPr lang="en-US" altLang="en-US" sz="2600"/>
              <a:t> </a:t>
            </a:r>
          </a:p>
          <a:p>
            <a:pPr eaLnBrk="1" hangingPunct="1"/>
            <a:br>
              <a:rPr lang="en-US" altLang="en-US"/>
            </a:br>
            <a:r>
              <a:rPr lang="en-US" altLang="en-US"/>
              <a:t>What is </a:t>
            </a:r>
            <a:r>
              <a:rPr lang="en-US" altLang="en-US" i="1"/>
              <a:t>D</a:t>
            </a:r>
            <a:r>
              <a:rPr lang="en-US" altLang="en-US" b="1" baseline="-25000"/>
              <a:t>u</a:t>
            </a:r>
            <a:r>
              <a:rPr lang="en-US" altLang="en-US" i="1"/>
              <a:t>f</a:t>
            </a:r>
            <a:r>
              <a:rPr lang="en-US" altLang="en-US"/>
              <a:t>(1, 2)?</a:t>
            </a:r>
          </a:p>
        </p:txBody>
      </p:sp>
      <p:sp>
        <p:nvSpPr>
          <p:cNvPr id="80900" name="Text Box 4">
            <a:extLst>
              <a:ext uri="{FF2B5EF4-FFF2-40B4-BE49-F238E27FC236}">
                <a16:creationId xmlns:a16="http://schemas.microsoft.com/office/drawing/2014/main" id="{C4E8FEB2-C13F-46DB-8D0A-7D0442B9F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2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E334481E-38A9-41BB-9D2D-509A6892F7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5E3D09B-4B5A-4625-AB3C-B3FD4EB521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Formula 6 gives:</a:t>
            </a:r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60BCE691-512D-4D84-9F28-C2D14AC22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2</a:t>
            </a:r>
          </a:p>
        </p:txBody>
      </p:sp>
      <p:graphicFrame>
        <p:nvGraphicFramePr>
          <p:cNvPr id="82949" name="Object 5">
            <a:extLst>
              <a:ext uri="{FF2B5EF4-FFF2-40B4-BE49-F238E27FC236}">
                <a16:creationId xmlns:a16="http://schemas.microsoft.com/office/drawing/2014/main" id="{E1763CFE-9E4F-48A3-9124-B9B4835A7C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6500" y="2033588"/>
          <a:ext cx="7162800" cy="338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Equation" r:id="rId4" imgW="2578100" imgH="1219200" progId="Equation.DSMT4">
                  <p:embed/>
                </p:oleObj>
              </mc:Choice>
              <mc:Fallback>
                <p:oleObj name="Equation" r:id="rId4" imgW="2578100" imgH="1219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2033588"/>
                        <a:ext cx="7162800" cy="338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209EE5CE-07D1-4996-8844-9472B47B8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4EC6828-AEFC-4F13-AA00-A55E53D856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Therefore,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C4C86A0B-07B7-46FF-91AD-BE4BB037A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2</a:t>
            </a:r>
          </a:p>
        </p:txBody>
      </p:sp>
      <p:graphicFrame>
        <p:nvGraphicFramePr>
          <p:cNvPr id="84997" name="Object 5">
            <a:extLst>
              <a:ext uri="{FF2B5EF4-FFF2-40B4-BE49-F238E27FC236}">
                <a16:creationId xmlns:a16="http://schemas.microsoft.com/office/drawing/2014/main" id="{1DE1306A-F534-41EF-8624-DA8C878402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52525" y="2433638"/>
          <a:ext cx="7543800" cy="204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2" name="Equation" r:id="rId4" imgW="2717800" imgH="736600" progId="Equation.DSMT4">
                  <p:embed/>
                </p:oleObj>
              </mc:Choice>
              <mc:Fallback>
                <p:oleObj name="Equation" r:id="rId4" imgW="2717800" imgH="736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2525" y="2433638"/>
                        <a:ext cx="7543800" cy="204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212149FA-B103-4322-8026-B6DA4F609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F333C89-C8C2-41E3-9429-7DE737DC27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directional derivative </a:t>
            </a:r>
            <a:r>
              <a:rPr lang="en-US" altLang="en-US" sz="3400" i="1"/>
              <a:t>D</a:t>
            </a:r>
            <a:r>
              <a:rPr lang="en-US" altLang="en-US" sz="3400" b="1" baseline="-25000"/>
              <a:t>u </a:t>
            </a:r>
            <a:r>
              <a:rPr lang="en-US" altLang="en-US" sz="3400" i="1"/>
              <a:t>f</a:t>
            </a:r>
            <a:r>
              <a:rPr lang="en-US" altLang="en-US" sz="3400"/>
              <a:t>(1, 2) </a:t>
            </a:r>
            <a:br>
              <a:rPr lang="en-US" altLang="en-US" sz="3400"/>
            </a:br>
            <a:r>
              <a:rPr lang="en-US" altLang="en-US" sz="3400"/>
              <a:t>in Example 2 represents the rate of </a:t>
            </a:r>
            <a:br>
              <a:rPr lang="en-US" altLang="en-US" sz="3400"/>
            </a:br>
            <a:r>
              <a:rPr lang="en-US" altLang="en-US" sz="3400"/>
              <a:t>change of </a:t>
            </a:r>
            <a:r>
              <a:rPr lang="en-US" altLang="en-US" sz="3400" i="1"/>
              <a:t>z</a:t>
            </a:r>
            <a:r>
              <a:rPr lang="en-US" altLang="en-US" sz="3400"/>
              <a:t> in the direction of </a:t>
            </a:r>
            <a:r>
              <a:rPr lang="en-US" altLang="en-US" sz="3400" b="1"/>
              <a:t>u</a:t>
            </a:r>
            <a:r>
              <a:rPr lang="en-US" altLang="en-US" sz="3400"/>
              <a:t>.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2805F51B-EE3D-43DD-AC41-2C9F926E37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DIRECTIONAL DERIVATIVES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24B56597-7B35-4886-AB91-9B67EE46FF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This is the slope of the tangent line to </a:t>
            </a:r>
            <a:br>
              <a:rPr lang="en-US" altLang="en-US"/>
            </a:br>
            <a:r>
              <a:rPr lang="en-US" altLang="en-US"/>
              <a:t>the curve of intersection of the surface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 baseline="30000"/>
              <a:t>3</a:t>
            </a:r>
            <a:r>
              <a:rPr lang="en-US" altLang="en-US"/>
              <a:t> – 3</a:t>
            </a:r>
            <a:r>
              <a:rPr lang="en-US" altLang="en-US" i="1"/>
              <a:t>xy</a:t>
            </a:r>
            <a:r>
              <a:rPr lang="en-US" altLang="en-US"/>
              <a:t> + 4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and the vertical </a:t>
            </a:r>
            <a:br>
              <a:rPr lang="en-US" altLang="en-US"/>
            </a:br>
            <a:r>
              <a:rPr lang="en-US" altLang="en-US"/>
              <a:t>plane through </a:t>
            </a:r>
            <a:br>
              <a:rPr lang="en-US" altLang="en-US"/>
            </a:br>
            <a:r>
              <a:rPr lang="en-US" altLang="en-US"/>
              <a:t>(1, 2, 0) in the </a:t>
            </a:r>
            <a:br>
              <a:rPr lang="en-US" altLang="en-US"/>
            </a:br>
            <a:r>
              <a:rPr lang="en-US" altLang="en-US"/>
              <a:t>direction of </a:t>
            </a:r>
            <a:r>
              <a:rPr lang="en-US" altLang="en-US" b="1"/>
              <a:t>u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shown here.</a:t>
            </a:r>
          </a:p>
        </p:txBody>
      </p:sp>
      <p:pic>
        <p:nvPicPr>
          <p:cNvPr id="89092" name="Picture 4">
            <a:extLst>
              <a:ext uri="{FF2B5EF4-FFF2-40B4-BE49-F238E27FC236}">
                <a16:creationId xmlns:a16="http://schemas.microsoft.com/office/drawing/2014/main" id="{7998E34F-BF5A-428E-9F58-044F16230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089275"/>
            <a:ext cx="4679950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9093" name="Rectangle 5">
            <a:extLst>
              <a:ext uri="{FF2B5EF4-FFF2-40B4-BE49-F238E27FC236}">
                <a16:creationId xmlns:a16="http://schemas.microsoft.com/office/drawing/2014/main" id="{59684E69-9B69-4EB1-BEAF-C41C6B3C5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2971800"/>
            <a:ext cx="4943475" cy="3724275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A2BF8E83-69CA-4930-8B74-10C717ACC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71C80EFC-886F-4450-9089-11A765F3FF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Notice from Theorem 3 that the directional derivative can be written as the dot product </a:t>
            </a:r>
            <a:br>
              <a:rPr lang="en-US" altLang="en-US"/>
            </a:br>
            <a:r>
              <a:rPr lang="en-US" altLang="en-US"/>
              <a:t>of two vectors:</a:t>
            </a:r>
          </a:p>
        </p:txBody>
      </p:sp>
      <p:graphicFrame>
        <p:nvGraphicFramePr>
          <p:cNvPr id="91140" name="Object 4">
            <a:extLst>
              <a:ext uri="{FF2B5EF4-FFF2-40B4-BE49-F238E27FC236}">
                <a16:creationId xmlns:a16="http://schemas.microsoft.com/office/drawing/2014/main" id="{7EADD46D-BC5C-41B1-ADF4-7BF5C66E55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44600" y="3465513"/>
          <a:ext cx="7032625" cy="222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46" name="Equation" r:id="rId4" imgW="2324100" imgH="736600" progId="Equation.DSMT4">
                  <p:embed/>
                </p:oleObj>
              </mc:Choice>
              <mc:Fallback>
                <p:oleObj name="Equation" r:id="rId4" imgW="2324100" imgH="736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3465513"/>
                        <a:ext cx="7032625" cy="222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Text Box 5">
            <a:extLst>
              <a:ext uri="{FF2B5EF4-FFF2-40B4-BE49-F238E27FC236}">
                <a16:creationId xmlns:a16="http://schemas.microsoft.com/office/drawing/2014/main" id="{3F427EE3-BDA0-4600-B62B-1FAD0E76B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Expression 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066" name="Rectangle 2">
            <a:extLst>
              <a:ext uri="{FF2B5EF4-FFF2-40B4-BE49-F238E27FC236}">
                <a16:creationId xmlns:a16="http://schemas.microsoft.com/office/drawing/2014/main" id="{2F9AE0D1-E3ED-4D9A-B505-A63ED0E9E1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1663" y="893763"/>
            <a:ext cx="8572500" cy="5865812"/>
          </a:xfrm>
        </p:spPr>
        <p:txBody>
          <a:bodyPr/>
          <a:lstStyle/>
          <a:p>
            <a:r>
              <a:rPr lang="en-US" altLang="en-US" sz="3400"/>
              <a:t>Another common example is </a:t>
            </a:r>
            <a:br>
              <a:rPr lang="en-US" altLang="en-US" sz="3400"/>
            </a:br>
            <a:r>
              <a:rPr lang="en-US" altLang="en-US" sz="3400"/>
              <a:t>the temperature function introduced </a:t>
            </a:r>
            <a:br>
              <a:rPr lang="en-US" altLang="en-US" sz="3400"/>
            </a:br>
            <a:r>
              <a:rPr lang="en-US" altLang="en-US" sz="3400"/>
              <a:t>in the opening paragraph of the section.</a:t>
            </a:r>
          </a:p>
          <a:p>
            <a:pPr lvl="1"/>
            <a:endParaRPr lang="en-US" altLang="en-US" sz="3400"/>
          </a:p>
          <a:p>
            <a:pPr lvl="1"/>
            <a:r>
              <a:rPr lang="en-US" altLang="en-US" sz="2600"/>
              <a:t>Here, the level curves are called isothermals.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They join locations with the same temperature. </a:t>
            </a:r>
          </a:p>
        </p:txBody>
      </p:sp>
      <p:sp>
        <p:nvSpPr>
          <p:cNvPr id="1112067" name="Rectangle 3">
            <a:extLst>
              <a:ext uri="{FF2B5EF4-FFF2-40B4-BE49-F238E27FC236}">
                <a16:creationId xmlns:a16="http://schemas.microsoft.com/office/drawing/2014/main" id="{11219E44-E333-40A3-A9D4-06B306E532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</p:spTree>
    <p:extLst>
      <p:ext uri="{BB962C8B-B14F-4D97-AF65-F5344CB8AC3E}">
        <p14:creationId xmlns:p14="http://schemas.microsoft.com/office/powerpoint/2010/main" val="15027060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339D683E-EDCC-4CFE-9BC5-66B3F3A85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2B47C049-DE4F-4B5F-BB8F-098E0E55D2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first vector in that dot product </a:t>
            </a:r>
            <a:br>
              <a:rPr lang="en-US" altLang="en-US"/>
            </a:br>
            <a:r>
              <a:rPr lang="en-US" altLang="en-US"/>
              <a:t>occurs not only in computing directional derivatives but in many other contexts </a:t>
            </a:r>
            <a:br>
              <a:rPr lang="en-US" altLang="en-US"/>
            </a:br>
            <a:r>
              <a:rPr lang="en-US" altLang="en-US"/>
              <a:t>as well.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94D73A8F-7B7C-4026-952D-0E40833BA1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9430D145-05EB-4FCC-9A61-E856C3425A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So, we give it a special name: </a:t>
            </a:r>
          </a:p>
          <a:p>
            <a:pPr lvl="1" eaLnBrk="1" hangingPunct="1"/>
            <a:endParaRPr lang="en-US" altLang="en-US" sz="3600"/>
          </a:p>
          <a:p>
            <a:pPr lvl="1" eaLnBrk="1" hangingPunct="1"/>
            <a:r>
              <a:rPr lang="en-US" altLang="en-US" sz="2600"/>
              <a:t>The gradient of </a:t>
            </a:r>
            <a:r>
              <a:rPr lang="en-US" altLang="en-US" sz="2600" i="1"/>
              <a:t>f</a:t>
            </a:r>
          </a:p>
          <a:p>
            <a:pPr eaLnBrk="1" hangingPunct="1"/>
            <a:endParaRPr lang="en-US" altLang="en-US" sz="2600"/>
          </a:p>
          <a:p>
            <a:pPr eaLnBrk="1" hangingPunct="1"/>
            <a:r>
              <a:rPr lang="en-US" altLang="en-US" sz="3600"/>
              <a:t>We give it a</a:t>
            </a:r>
            <a:r>
              <a:rPr lang="en-US" altLang="en-US" sz="3600" i="1"/>
              <a:t> </a:t>
            </a:r>
            <a:r>
              <a:rPr lang="en-US" altLang="en-US" sz="3600"/>
              <a:t>special notation too: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grad </a:t>
            </a:r>
            <a:r>
              <a:rPr lang="en-US" altLang="en-US" sz="2600" i="1"/>
              <a:t>f</a:t>
            </a:r>
            <a:r>
              <a:rPr lang="en-US" altLang="en-US" sz="2600"/>
              <a:t> or    </a:t>
            </a:r>
            <a:r>
              <a:rPr lang="en-US" altLang="en-US" sz="2600" i="1"/>
              <a:t>f</a:t>
            </a:r>
            <a:r>
              <a:rPr lang="en-US" altLang="en-US" sz="2600"/>
              <a:t> , which is read “del </a:t>
            </a:r>
            <a:r>
              <a:rPr lang="en-US" altLang="en-US" sz="2600" i="1"/>
              <a:t>f </a:t>
            </a:r>
            <a:r>
              <a:rPr lang="en-US" altLang="en-US" sz="2600"/>
              <a:t>” </a:t>
            </a:r>
          </a:p>
        </p:txBody>
      </p:sp>
      <p:graphicFrame>
        <p:nvGraphicFramePr>
          <p:cNvPr id="95236" name="Object 4">
            <a:extLst>
              <a:ext uri="{FF2B5EF4-FFF2-40B4-BE49-F238E27FC236}">
                <a16:creationId xmlns:a16="http://schemas.microsoft.com/office/drawing/2014/main" id="{092FE5B9-286B-4DD1-9A56-4FE71F2D12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7000" y="4724400"/>
          <a:ext cx="3841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1" name="Equation" r:id="rId4" imgW="152202" imgH="177569" progId="Equation.DSMT4">
                  <p:embed/>
                </p:oleObj>
              </mc:Choice>
              <mc:Fallback>
                <p:oleObj name="Equation" r:id="rId4" imgW="152202" imgH="177569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724400"/>
                        <a:ext cx="384175" cy="447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27060065-25A6-4D90-B321-4127AF92E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377D738C-922C-4C5D-9830-13141F3E71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 is a function of two variables </a:t>
            </a:r>
            <a:r>
              <a:rPr lang="en-US" altLang="en-US" i="1"/>
              <a:t>x</a:t>
            </a:r>
            <a:r>
              <a:rPr lang="en-US" altLang="en-US"/>
              <a:t> and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br>
              <a:rPr lang="en-US" altLang="en-US"/>
            </a:br>
            <a:r>
              <a:rPr lang="en-US" altLang="en-US"/>
              <a:t>then the gradient</a:t>
            </a:r>
            <a:r>
              <a:rPr lang="en-US" altLang="en-US" b="1"/>
              <a:t> </a:t>
            </a: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 is the vector function    </a:t>
            </a:r>
            <a:r>
              <a:rPr lang="en-US" altLang="en-US" i="1"/>
              <a:t>f</a:t>
            </a:r>
            <a:r>
              <a:rPr lang="en-US" altLang="en-US"/>
              <a:t> defined by:</a:t>
            </a:r>
          </a:p>
        </p:txBody>
      </p:sp>
      <p:sp>
        <p:nvSpPr>
          <p:cNvPr id="97284" name="Text Box 4">
            <a:extLst>
              <a:ext uri="{FF2B5EF4-FFF2-40B4-BE49-F238E27FC236}">
                <a16:creationId xmlns:a16="http://schemas.microsoft.com/office/drawing/2014/main" id="{48C1F37F-0878-45A0-BA31-0D28D13FA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Definition 8</a:t>
            </a:r>
          </a:p>
        </p:txBody>
      </p:sp>
      <p:graphicFrame>
        <p:nvGraphicFramePr>
          <p:cNvPr id="97285" name="Object 5">
            <a:extLst>
              <a:ext uri="{FF2B5EF4-FFF2-40B4-BE49-F238E27FC236}">
                <a16:creationId xmlns:a16="http://schemas.microsoft.com/office/drawing/2014/main" id="{D42377A9-10A8-44E5-8E9C-A535B1D4049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3575" y="1689100"/>
          <a:ext cx="449263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5" name="Equation" r:id="rId4" imgW="152202" imgH="177569" progId="Equation.DSMT4">
                  <p:embed/>
                </p:oleObj>
              </mc:Choice>
              <mc:Fallback>
                <p:oleObj name="Equation" r:id="rId4" imgW="152202" imgH="17756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3575" y="1689100"/>
                        <a:ext cx="449263" cy="52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6" name="Object 6">
            <a:extLst>
              <a:ext uri="{FF2B5EF4-FFF2-40B4-BE49-F238E27FC236}">
                <a16:creationId xmlns:a16="http://schemas.microsoft.com/office/drawing/2014/main" id="{DFF23FE0-135E-49C7-A4D0-745E7CEC09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05025" y="3473450"/>
          <a:ext cx="5341938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6" name="Equation" r:id="rId6" imgW="1816100" imgH="660400" progId="Equation.DSMT4">
                  <p:embed/>
                </p:oleObj>
              </mc:Choice>
              <mc:Fallback>
                <p:oleObj name="Equation" r:id="rId6" imgW="1816100" imgH="6604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3473450"/>
                        <a:ext cx="5341938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B520704D-4D76-4E3F-AADD-C9BED7BAF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B535D4F0-F546-4CDA-A427-3D2D8AD077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If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sin </a:t>
            </a:r>
            <a:r>
              <a:rPr lang="en-US" altLang="en-US" sz="3400" i="1"/>
              <a:t>x</a:t>
            </a:r>
            <a:r>
              <a:rPr lang="en-US" altLang="en-US" sz="3400"/>
              <a:t> + </a:t>
            </a:r>
            <a:r>
              <a:rPr lang="en-US" altLang="en-US" sz="3400" i="1"/>
              <a:t>e</a:t>
            </a:r>
            <a:r>
              <a:rPr lang="en-US" altLang="en-US" sz="3400" i="1" baseline="30000"/>
              <a:t>xy</a:t>
            </a:r>
            <a:r>
              <a:rPr lang="en-US" altLang="en-US" sz="3400"/>
              <a:t>, </a:t>
            </a:r>
            <a:br>
              <a:rPr lang="en-US" altLang="en-US" sz="3400"/>
            </a:br>
            <a:r>
              <a:rPr lang="en-US" altLang="en-US" sz="3400"/>
              <a:t>then</a:t>
            </a:r>
          </a:p>
        </p:txBody>
      </p:sp>
      <p:sp>
        <p:nvSpPr>
          <p:cNvPr id="99332" name="Text Box 4">
            <a:extLst>
              <a:ext uri="{FF2B5EF4-FFF2-40B4-BE49-F238E27FC236}">
                <a16:creationId xmlns:a16="http://schemas.microsoft.com/office/drawing/2014/main" id="{EC276874-122A-43C5-A757-635658450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3</a:t>
            </a:r>
          </a:p>
        </p:txBody>
      </p:sp>
      <p:graphicFrame>
        <p:nvGraphicFramePr>
          <p:cNvPr id="99333" name="Object 5">
            <a:extLst>
              <a:ext uri="{FF2B5EF4-FFF2-40B4-BE49-F238E27FC236}">
                <a16:creationId xmlns:a16="http://schemas.microsoft.com/office/drawing/2014/main" id="{49A1249F-4ECA-490E-B73E-E31818154A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14600" y="2409825"/>
          <a:ext cx="5486400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38" name="Equation" r:id="rId4" imgW="1816100" imgH="939800" progId="Equation.DSMT4">
                  <p:embed/>
                </p:oleObj>
              </mc:Choice>
              <mc:Fallback>
                <p:oleObj name="Equation" r:id="rId4" imgW="1816100" imgH="93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09825"/>
                        <a:ext cx="5486400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E394E243-6669-4386-8A52-34E996A7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682AF8E-7B31-411F-880D-A79ABE29AB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With this notation for the gradient vector, we can rewrite Expression 7 for the directional derivative as: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r>
              <a:rPr lang="en-US" altLang="en-US" sz="2400"/>
              <a:t>This expresses the directional derivative </a:t>
            </a:r>
            <a:br>
              <a:rPr lang="en-US" altLang="en-US" sz="2400"/>
            </a:br>
            <a:r>
              <a:rPr lang="en-US" altLang="en-US" sz="2400"/>
              <a:t>in the direction of </a:t>
            </a:r>
            <a:r>
              <a:rPr lang="en-US" altLang="en-US" sz="2400" b="1"/>
              <a:t>u</a:t>
            </a:r>
            <a:r>
              <a:rPr lang="en-US" altLang="en-US" sz="2400"/>
              <a:t> as the scalar projection </a:t>
            </a:r>
            <a:br>
              <a:rPr lang="en-US" altLang="en-US" sz="2400"/>
            </a:br>
            <a:r>
              <a:rPr lang="en-US" altLang="en-US" sz="2400"/>
              <a:t>of the gradient vector onto </a:t>
            </a:r>
            <a:r>
              <a:rPr lang="en-US" altLang="en-US" sz="2400" b="1"/>
              <a:t>u</a:t>
            </a:r>
            <a:r>
              <a:rPr lang="en-US" altLang="en-US" sz="2400"/>
              <a:t>.</a:t>
            </a:r>
            <a:endParaRPr lang="en-US" altLang="en-US"/>
          </a:p>
        </p:txBody>
      </p:sp>
      <p:sp>
        <p:nvSpPr>
          <p:cNvPr id="101380" name="Text Box 4">
            <a:extLst>
              <a:ext uri="{FF2B5EF4-FFF2-40B4-BE49-F238E27FC236}">
                <a16:creationId xmlns:a16="http://schemas.microsoft.com/office/drawing/2014/main" id="{B9E9BB38-0A6C-43A7-9698-FBD360DD24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9</a:t>
            </a:r>
          </a:p>
        </p:txBody>
      </p:sp>
      <p:graphicFrame>
        <p:nvGraphicFramePr>
          <p:cNvPr id="101381" name="Object 5">
            <a:extLst>
              <a:ext uri="{FF2B5EF4-FFF2-40B4-BE49-F238E27FC236}">
                <a16:creationId xmlns:a16="http://schemas.microsoft.com/office/drawing/2014/main" id="{BE93CFFD-EA61-4A05-902F-90AE01678D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9175" y="2871788"/>
          <a:ext cx="4876800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86" name="Equation" r:id="rId4" imgW="1473200" imgH="228600" progId="Equation.DSMT4">
                  <p:embed/>
                </p:oleObj>
              </mc:Choice>
              <mc:Fallback>
                <p:oleObj name="Equation" r:id="rId4" imgW="14732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5" y="2871788"/>
                        <a:ext cx="4876800" cy="755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5BD12C98-3C7E-424B-8E84-974D2E1B1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CCA64F1C-427D-4765-A003-BA5BA75935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Find the directional derivative of the function 				</a:t>
            </a:r>
            <a:br>
              <a:rPr lang="en-US" altLang="en-US"/>
            </a:br>
            <a:r>
              <a:rPr lang="en-US" altLang="en-US"/>
              <a:t>		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 i="1"/>
              <a:t>y</a:t>
            </a:r>
            <a:r>
              <a:rPr lang="en-US" altLang="en-US" baseline="30000"/>
              <a:t>3</a:t>
            </a:r>
            <a:r>
              <a:rPr lang="en-US" altLang="en-US"/>
              <a:t> – 4</a:t>
            </a:r>
            <a:r>
              <a:rPr lang="en-US" altLang="en-US" i="1"/>
              <a:t>y</a:t>
            </a:r>
            <a:r>
              <a:rPr lang="en-US" altLang="en-US"/>
              <a:t>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at the point (2, –1) in the direction </a:t>
            </a:r>
            <a:br>
              <a:rPr lang="en-US" altLang="en-US"/>
            </a:br>
            <a:r>
              <a:rPr lang="en-US" altLang="en-US"/>
              <a:t>of the vector </a:t>
            </a:r>
            <a:r>
              <a:rPr lang="en-US" altLang="en-US" b="1"/>
              <a:t>v</a:t>
            </a:r>
            <a:r>
              <a:rPr lang="en-US" altLang="en-US"/>
              <a:t> = 2 </a:t>
            </a:r>
            <a:r>
              <a:rPr lang="en-US" altLang="en-US" b="1"/>
              <a:t>i</a:t>
            </a:r>
            <a:r>
              <a:rPr lang="en-US" altLang="en-US"/>
              <a:t> + 5 </a:t>
            </a:r>
            <a:r>
              <a:rPr lang="en-US" altLang="en-US" b="1"/>
              <a:t>j</a:t>
            </a:r>
            <a:r>
              <a:rPr lang="en-US" altLang="en-US"/>
              <a:t>.</a:t>
            </a:r>
          </a:p>
        </p:txBody>
      </p:sp>
      <p:sp>
        <p:nvSpPr>
          <p:cNvPr id="103428" name="Text Box 4">
            <a:extLst>
              <a:ext uri="{FF2B5EF4-FFF2-40B4-BE49-F238E27FC236}">
                <a16:creationId xmlns:a16="http://schemas.microsoft.com/office/drawing/2014/main" id="{492CC570-3460-412A-B62D-B6094F961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4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7DD311CC-CA7C-4556-B24A-0C17AF0707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B5ED5FD-D30D-44C4-B66F-273E9B32B6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We first compute the gradient vector </a:t>
            </a:r>
            <a:br>
              <a:rPr lang="en-US" altLang="en-US"/>
            </a:br>
            <a:r>
              <a:rPr lang="en-US" altLang="en-US"/>
              <a:t>at (2, –1):</a:t>
            </a:r>
          </a:p>
        </p:txBody>
      </p:sp>
      <p:sp>
        <p:nvSpPr>
          <p:cNvPr id="105476" name="Text Box 4">
            <a:extLst>
              <a:ext uri="{FF2B5EF4-FFF2-40B4-BE49-F238E27FC236}">
                <a16:creationId xmlns:a16="http://schemas.microsoft.com/office/drawing/2014/main" id="{2ED3AAA1-EAAC-4BE9-A0F6-2ED3E7491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4</a:t>
            </a:r>
          </a:p>
        </p:txBody>
      </p:sp>
      <p:graphicFrame>
        <p:nvGraphicFramePr>
          <p:cNvPr id="105477" name="Object 5">
            <a:extLst>
              <a:ext uri="{FF2B5EF4-FFF2-40B4-BE49-F238E27FC236}">
                <a16:creationId xmlns:a16="http://schemas.microsoft.com/office/drawing/2014/main" id="{012E9E9D-854E-496C-90D3-981C98DE7F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8025" y="2987675"/>
          <a:ext cx="6096000" cy="215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Equation" r:id="rId4" imgW="1943100" imgH="685800" progId="Equation.DSMT4">
                  <p:embed/>
                </p:oleObj>
              </mc:Choice>
              <mc:Fallback>
                <p:oleObj name="Equation" r:id="rId4" imgW="1943100" imgH="685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2987675"/>
                        <a:ext cx="6096000" cy="2151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0911A30D-B36F-4A29-A0A9-F906AA5170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00E6BA1C-D6FB-48DF-BB38-50C150F377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Note that </a:t>
            </a:r>
            <a:r>
              <a:rPr lang="en-US" altLang="en-US" b="1"/>
              <a:t>v</a:t>
            </a:r>
            <a:r>
              <a:rPr lang="en-US" altLang="en-US"/>
              <a:t> is not a unit vector.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However, since 		 , the unit vector </a:t>
            </a:r>
            <a:br>
              <a:rPr lang="en-US" altLang="en-US"/>
            </a:br>
            <a:r>
              <a:rPr lang="en-US" altLang="en-US"/>
              <a:t>in the direction of </a:t>
            </a:r>
            <a:r>
              <a:rPr lang="en-US" altLang="en-US" b="1"/>
              <a:t>v</a:t>
            </a:r>
            <a:r>
              <a:rPr lang="en-US" altLang="en-US"/>
              <a:t> is:</a:t>
            </a:r>
          </a:p>
        </p:txBody>
      </p:sp>
      <p:sp>
        <p:nvSpPr>
          <p:cNvPr id="107524" name="Text Box 4">
            <a:extLst>
              <a:ext uri="{FF2B5EF4-FFF2-40B4-BE49-F238E27FC236}">
                <a16:creationId xmlns:a16="http://schemas.microsoft.com/office/drawing/2014/main" id="{13730BA9-A4EF-47B7-BE9B-1E026BB2B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4</a:t>
            </a:r>
          </a:p>
        </p:txBody>
      </p:sp>
      <p:graphicFrame>
        <p:nvGraphicFramePr>
          <p:cNvPr id="107525" name="Object 5">
            <a:extLst>
              <a:ext uri="{FF2B5EF4-FFF2-40B4-BE49-F238E27FC236}">
                <a16:creationId xmlns:a16="http://schemas.microsoft.com/office/drawing/2014/main" id="{DF56CF17-36FA-4019-91F2-1E0C9CB5EFB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2825" y="2422525"/>
          <a:ext cx="17526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5" name="Equation" r:id="rId4" imgW="634725" imgH="241195" progId="Equation.DSMT4">
                  <p:embed/>
                </p:oleObj>
              </mc:Choice>
              <mc:Fallback>
                <p:oleObj name="Equation" r:id="rId4" imgW="634725" imgH="241195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825" y="2422525"/>
                        <a:ext cx="1752600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526" name="Object 6">
            <a:extLst>
              <a:ext uri="{FF2B5EF4-FFF2-40B4-BE49-F238E27FC236}">
                <a16:creationId xmlns:a16="http://schemas.microsoft.com/office/drawing/2014/main" id="{E9DDD7F3-1F8A-4B65-BAF9-55ED2B6FFA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6675" y="4019550"/>
          <a:ext cx="4419600" cy="1236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6" name="Equation" r:id="rId6" imgW="1498600" imgH="419100" progId="Equation.DSMT4">
                  <p:embed/>
                </p:oleObj>
              </mc:Choice>
              <mc:Fallback>
                <p:oleObj name="Equation" r:id="rId6" imgW="14986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6675" y="4019550"/>
                        <a:ext cx="4419600" cy="1236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368C64CD-16BF-4EA2-9BA0-DE6B0D84C8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GRADIENT VECTOR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435F16F4-7593-4AEC-9041-62CEBC4073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Therefore, by Equation 9, </a:t>
            </a:r>
            <a:br>
              <a:rPr lang="en-US" altLang="en-US"/>
            </a:br>
            <a:r>
              <a:rPr lang="en-US" altLang="en-US"/>
              <a:t>we have:</a:t>
            </a:r>
          </a:p>
        </p:txBody>
      </p:sp>
      <p:sp>
        <p:nvSpPr>
          <p:cNvPr id="109572" name="Text Box 4">
            <a:extLst>
              <a:ext uri="{FF2B5EF4-FFF2-40B4-BE49-F238E27FC236}">
                <a16:creationId xmlns:a16="http://schemas.microsoft.com/office/drawing/2014/main" id="{CBB4EC95-7F13-48EE-8DE6-6EFA8A3F64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4</a:t>
            </a:r>
          </a:p>
        </p:txBody>
      </p:sp>
      <p:graphicFrame>
        <p:nvGraphicFramePr>
          <p:cNvPr id="109573" name="Object 5">
            <a:extLst>
              <a:ext uri="{FF2B5EF4-FFF2-40B4-BE49-F238E27FC236}">
                <a16:creationId xmlns:a16="http://schemas.microsoft.com/office/drawing/2014/main" id="{17DAB027-7849-496F-9D69-BF682BF8DD2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31925" y="2625725"/>
          <a:ext cx="6905625" cy="305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78" name="Equation" r:id="rId4" imgW="2527300" imgH="1117600" progId="Equation.DSMT4">
                  <p:embed/>
                </p:oleObj>
              </mc:Choice>
              <mc:Fallback>
                <p:oleObj name="Equation" r:id="rId4" imgW="2527300" imgH="1117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1925" y="2625725"/>
                        <a:ext cx="6905625" cy="305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864C19BC-A86B-4C94-B975-FDB5F4571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486400" cy="585788"/>
          </a:xfrm>
        </p:spPr>
        <p:txBody>
          <a:bodyPr/>
          <a:lstStyle/>
          <a:p>
            <a:pPr eaLnBrk="1" hangingPunct="1"/>
            <a:r>
              <a:rPr lang="en-US" altLang="en-US"/>
              <a:t>FUNCTIONS OF THREE VARIABLES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8F1F922A-B1E9-4D63-8BFF-19E5DF2F7D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For functions of three variables, we can define directional derivatives in a similar manner.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400"/>
              <a:t>Again, </a:t>
            </a:r>
            <a:r>
              <a:rPr lang="en-US" altLang="en-US" sz="2400" i="1"/>
              <a:t>D</a:t>
            </a:r>
            <a:r>
              <a:rPr lang="en-US" altLang="en-US" sz="2400" b="1" baseline="-25000"/>
              <a:t>u </a:t>
            </a:r>
            <a:r>
              <a:rPr lang="en-US" altLang="en-US" sz="2400" i="1"/>
              <a:t>f</a:t>
            </a:r>
            <a:r>
              <a:rPr lang="en-US" altLang="en-US" sz="2400"/>
              <a:t>(</a:t>
            </a:r>
            <a:r>
              <a:rPr lang="en-US" altLang="en-US" sz="2400" i="1"/>
              <a:t>x</a:t>
            </a:r>
            <a:r>
              <a:rPr lang="en-US" altLang="en-US" sz="2400"/>
              <a:t>, </a:t>
            </a:r>
            <a:r>
              <a:rPr lang="en-US" altLang="en-US" sz="2400" i="1"/>
              <a:t>y</a:t>
            </a:r>
            <a:r>
              <a:rPr lang="en-US" altLang="en-US" sz="2400"/>
              <a:t>, </a:t>
            </a:r>
            <a:r>
              <a:rPr lang="en-US" altLang="en-US" sz="2400" i="1"/>
              <a:t>z</a:t>
            </a:r>
            <a:r>
              <a:rPr lang="en-US" altLang="en-US" sz="2400"/>
              <a:t>) can be interpreted as the rate </a:t>
            </a:r>
            <a:br>
              <a:rPr lang="en-US" altLang="en-US" sz="2400"/>
            </a:br>
            <a:r>
              <a:rPr lang="en-US" altLang="en-US" sz="2400"/>
              <a:t>of change of the function in the direction of a unit </a:t>
            </a:r>
            <a:br>
              <a:rPr lang="en-US" altLang="en-US" sz="2400"/>
            </a:br>
            <a:r>
              <a:rPr lang="en-US" altLang="en-US" sz="2400"/>
              <a:t>vector </a:t>
            </a:r>
            <a:r>
              <a:rPr lang="en-US" altLang="en-US" sz="2400" b="1"/>
              <a:t>u</a:t>
            </a:r>
            <a:r>
              <a:rPr lang="en-US" altLang="en-US" sz="240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114" name="Rectangle 2">
            <a:extLst>
              <a:ext uri="{FF2B5EF4-FFF2-40B4-BE49-F238E27FC236}">
                <a16:creationId xmlns:a16="http://schemas.microsoft.com/office/drawing/2014/main" id="{F04A065B-A9B6-4C8D-86DE-FC9E9B0A6F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82650"/>
            <a:ext cx="8572500" cy="5865813"/>
          </a:xfrm>
        </p:spPr>
        <p:txBody>
          <a:bodyPr/>
          <a:lstStyle/>
          <a:p>
            <a:r>
              <a:rPr lang="en-US" altLang="en-US"/>
              <a:t>The figure shows a weather map of the world indicating the average January temperatures.</a:t>
            </a:r>
          </a:p>
        </p:txBody>
      </p:sp>
      <p:sp>
        <p:nvSpPr>
          <p:cNvPr id="1114115" name="Rectangle 3">
            <a:extLst>
              <a:ext uri="{FF2B5EF4-FFF2-40B4-BE49-F238E27FC236}">
                <a16:creationId xmlns:a16="http://schemas.microsoft.com/office/drawing/2014/main" id="{CA0405BB-CA52-438C-A334-4D90EEE13D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14116" name="Picture 4">
            <a:extLst>
              <a:ext uri="{FF2B5EF4-FFF2-40B4-BE49-F238E27FC236}">
                <a16:creationId xmlns:a16="http://schemas.microsoft.com/office/drawing/2014/main" id="{2289558D-F05B-43DC-9E97-B04966423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7" y="2409825"/>
            <a:ext cx="6900863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4117" name="Rectangle 5">
            <a:extLst>
              <a:ext uri="{FF2B5EF4-FFF2-40B4-BE49-F238E27FC236}">
                <a16:creationId xmlns:a16="http://schemas.microsoft.com/office/drawing/2014/main" id="{7D70E17F-4501-453D-924D-383B12374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0"/>
            <a:ext cx="7137400" cy="44100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3895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5">
            <a:extLst>
              <a:ext uri="{FF2B5EF4-FFF2-40B4-BE49-F238E27FC236}">
                <a16:creationId xmlns:a16="http://schemas.microsoft.com/office/drawing/2014/main" id="{9943E03E-3491-45B7-A3B4-D1B3560E88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THREE-VARIABLE FUNCTION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A60CFB77-4C6B-4C10-A200-1DF3105F96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directional derivative</a:t>
            </a:r>
            <a:r>
              <a:rPr lang="en-US" altLang="en-US" b="1"/>
              <a:t> </a:t>
            </a: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 at 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in the direction of a unit vector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a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b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c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 </a:t>
            </a:r>
            <a:b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</a:br>
            <a:r>
              <a:rPr lang="en-US" altLang="en-US"/>
              <a:t>is: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if this limit exists.</a:t>
            </a:r>
          </a:p>
        </p:txBody>
      </p:sp>
      <p:sp>
        <p:nvSpPr>
          <p:cNvPr id="113668" name="Text Box 6">
            <a:extLst>
              <a:ext uri="{FF2B5EF4-FFF2-40B4-BE49-F238E27FC236}">
                <a16:creationId xmlns:a16="http://schemas.microsoft.com/office/drawing/2014/main" id="{F2BB61D3-0D14-4925-9A82-A6A9126C50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Definition 10</a:t>
            </a:r>
          </a:p>
        </p:txBody>
      </p:sp>
      <p:graphicFrame>
        <p:nvGraphicFramePr>
          <p:cNvPr id="113669" name="Object 7">
            <a:extLst>
              <a:ext uri="{FF2B5EF4-FFF2-40B4-BE49-F238E27FC236}">
                <a16:creationId xmlns:a16="http://schemas.microsoft.com/office/drawing/2014/main" id="{6B89D8D2-70B1-4E2D-B41D-5914E9AC848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175" y="3032125"/>
          <a:ext cx="80010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4" name="Equation" r:id="rId4" imgW="2870200" imgH="635000" progId="Equation.DSMT4">
                  <p:embed/>
                </p:oleObj>
              </mc:Choice>
              <mc:Fallback>
                <p:oleObj name="Equation" r:id="rId4" imgW="2870200" imgH="6350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032125"/>
                        <a:ext cx="8001000" cy="177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8">
            <a:extLst>
              <a:ext uri="{FF2B5EF4-FFF2-40B4-BE49-F238E27FC236}">
                <a16:creationId xmlns:a16="http://schemas.microsoft.com/office/drawing/2014/main" id="{57D7754C-0683-407F-A4D7-B0C7A0AE2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410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1A4D827E-090C-437A-A081-7FAE41C0EA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we use vector notation, then we can </a:t>
            </a:r>
            <a:br>
              <a:rPr lang="en-US" altLang="en-US"/>
            </a:br>
            <a:r>
              <a:rPr lang="en-US" altLang="en-US"/>
              <a:t>write both Definitions 2 and 10 of the directional derivative in a compact form, </a:t>
            </a:r>
            <a:br>
              <a:rPr lang="en-US" altLang="en-US"/>
            </a:br>
            <a:r>
              <a:rPr lang="en-US" altLang="en-US"/>
              <a:t>as follows.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6">
            <a:extLst>
              <a:ext uri="{FF2B5EF4-FFF2-40B4-BE49-F238E27FC236}">
                <a16:creationId xmlns:a16="http://schemas.microsoft.com/office/drawing/2014/main" id="{6B5839C8-309B-44D3-9D31-9A8F7010DF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410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B6D185D7-795C-442C-8E52-F8CE67E6B8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</p:txBody>
      </p:sp>
      <p:sp>
        <p:nvSpPr>
          <p:cNvPr id="117764" name="Text Box 7">
            <a:extLst>
              <a:ext uri="{FF2B5EF4-FFF2-40B4-BE49-F238E27FC236}">
                <a16:creationId xmlns:a16="http://schemas.microsoft.com/office/drawing/2014/main" id="{C726C91B-2CE9-4937-8729-8090215B5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11</a:t>
            </a:r>
          </a:p>
        </p:txBody>
      </p:sp>
      <p:graphicFrame>
        <p:nvGraphicFramePr>
          <p:cNvPr id="117765" name="Object 9">
            <a:extLst>
              <a:ext uri="{FF2B5EF4-FFF2-40B4-BE49-F238E27FC236}">
                <a16:creationId xmlns:a16="http://schemas.microsoft.com/office/drawing/2014/main" id="{FABA5C03-0503-4305-8E36-67B063C463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6425" y="1016000"/>
          <a:ext cx="6921500" cy="129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1" name="Equation" r:id="rId4" imgW="2108200" imgH="393700" progId="Equation.DSMT4">
                  <p:embed/>
                </p:oleObj>
              </mc:Choice>
              <mc:Fallback>
                <p:oleObj name="Equation" r:id="rId4" imgW="2108200" imgH="3937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1016000"/>
                        <a:ext cx="6921500" cy="1293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766" name="Rectangle 10">
            <a:extLst>
              <a:ext uri="{FF2B5EF4-FFF2-40B4-BE49-F238E27FC236}">
                <a16:creationId xmlns:a16="http://schemas.microsoft.com/office/drawing/2014/main" id="{8582BB6A-EBE1-4846-ADAF-BEACE65A2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225800"/>
            <a:ext cx="8610600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325" indent="-4763">
              <a:lnSpc>
                <a:spcPct val="130000"/>
              </a:lnSpc>
              <a:spcBef>
                <a:spcPct val="20000"/>
              </a:spcBef>
              <a:defRPr sz="3200">
                <a:solidFill>
                  <a:srgbClr val="800000"/>
                </a:solidFill>
                <a:latin typeface="Arial" panose="020B0604020202020204" pitchFamily="34" charset="0"/>
              </a:defRPr>
            </a:lvl1pPr>
            <a:lvl2pPr marL="800100" indent="-223838">
              <a:spcBef>
                <a:spcPct val="20000"/>
              </a:spcBef>
              <a:buFont typeface="Wingdings" panose="05000000000000000000" pitchFamily="2" charset="2"/>
              <a:buChar char="§"/>
              <a:defRPr sz="2800">
                <a:solidFill>
                  <a:srgbClr val="AC4600"/>
                </a:solidFill>
                <a:latin typeface="Arial" panose="020B0604020202020204" pitchFamily="34" charset="0"/>
              </a:defRPr>
            </a:lvl2pPr>
            <a:lvl3pPr marL="1431925" indent="-228600">
              <a:spcBef>
                <a:spcPct val="20000"/>
              </a:spcBef>
              <a:defRPr sz="2800">
                <a:solidFill>
                  <a:srgbClr val="AC4600"/>
                </a:solidFill>
                <a:latin typeface="Arial" panose="020B0604020202020204" pitchFamily="34" charset="0"/>
              </a:defRPr>
            </a:lvl3pPr>
            <a:lvl4pPr marL="1774825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17725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7492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212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8932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46525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400"/>
              <a:t>where: </a:t>
            </a:r>
          </a:p>
          <a:p>
            <a:pPr lvl="1" eaLnBrk="1" hangingPunct="1"/>
            <a:r>
              <a:rPr lang="en-US" altLang="en-US" b="1"/>
              <a:t>x</a:t>
            </a:r>
            <a:r>
              <a:rPr lang="en-US" altLang="en-US" baseline="-25000"/>
              <a:t>0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x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y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 </a:t>
            </a:r>
            <a:r>
              <a:rPr lang="en-US" altLang="en-US"/>
              <a:t>if </a:t>
            </a:r>
            <a:r>
              <a:rPr lang="en-US" altLang="en-US" i="1"/>
              <a:t>n</a:t>
            </a:r>
            <a:r>
              <a:rPr lang="en-US" altLang="en-US"/>
              <a:t> = 2</a:t>
            </a:r>
          </a:p>
          <a:p>
            <a:pPr lvl="1" eaLnBrk="1" hangingPunct="1"/>
            <a:r>
              <a:rPr lang="en-US" altLang="en-US" b="1"/>
              <a:t>x</a:t>
            </a:r>
            <a:r>
              <a:rPr lang="en-US" altLang="en-US" baseline="-25000"/>
              <a:t>0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x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y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z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>
                <a:ea typeface="MS Mincho" panose="02020609040205080304" pitchFamily="49" charset="-128"/>
              </a:rPr>
              <a:t> if </a:t>
            </a:r>
            <a:r>
              <a:rPr lang="en-US" altLang="en-US" i="1">
                <a:ea typeface="MS Mincho" panose="02020609040205080304" pitchFamily="49" charset="-128"/>
              </a:rPr>
              <a:t>n</a:t>
            </a:r>
            <a:r>
              <a:rPr lang="en-US" altLang="en-US">
                <a:ea typeface="MS Mincho" panose="02020609040205080304" pitchFamily="49" charset="-128"/>
              </a:rPr>
              <a:t> = 3</a:t>
            </a:r>
            <a:endParaRPr lang="en-US" alt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>
            <a:extLst>
              <a:ext uri="{FF2B5EF4-FFF2-40B4-BE49-F238E27FC236}">
                <a16:creationId xmlns:a16="http://schemas.microsoft.com/office/drawing/2014/main" id="{FFAB78F3-F3ED-4E92-B755-A14263B0FE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410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68E7D304-0CFF-4731-9E40-5DDE14979E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096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000"/>
              <a:t>This is reasonable.</a:t>
            </a:r>
          </a:p>
          <a:p>
            <a:pPr lvl="1" eaLnBrk="1" hangingPunct="1"/>
            <a:endParaRPr lang="en-US" altLang="en-US" sz="2400"/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The vector equation of the line through </a:t>
            </a:r>
            <a:r>
              <a:rPr lang="en-US" altLang="en-US" sz="2400" b="1"/>
              <a:t>x</a:t>
            </a:r>
            <a:r>
              <a:rPr lang="en-US" altLang="en-US" sz="2400" baseline="-25000"/>
              <a:t>0</a:t>
            </a: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in the direction of the vector </a:t>
            </a:r>
            <a:r>
              <a:rPr lang="en-US" altLang="en-US" sz="2400" b="1"/>
              <a:t>u</a:t>
            </a:r>
            <a:r>
              <a:rPr lang="en-US" altLang="en-US" sz="2400"/>
              <a:t> is given by </a:t>
            </a:r>
            <a:br>
              <a:rPr lang="en-US" altLang="en-US" sz="2400"/>
            </a:br>
            <a:r>
              <a:rPr lang="en-US" altLang="en-US" sz="2400" b="1"/>
              <a:t>x</a:t>
            </a:r>
            <a:r>
              <a:rPr lang="en-US" altLang="en-US" sz="2400"/>
              <a:t> = </a:t>
            </a:r>
            <a:r>
              <a:rPr lang="en-US" altLang="en-US" sz="2400" b="1"/>
              <a:t>x</a:t>
            </a:r>
            <a:r>
              <a:rPr lang="en-US" altLang="en-US" sz="2400" baseline="-25000"/>
              <a:t>0</a:t>
            </a:r>
            <a:r>
              <a:rPr lang="en-US" altLang="en-US" sz="2400"/>
              <a:t> + </a:t>
            </a:r>
            <a:r>
              <a:rPr lang="en-US" altLang="en-US" sz="2400" i="1"/>
              <a:t>t</a:t>
            </a:r>
            <a:r>
              <a:rPr lang="en-US" altLang="en-US" sz="2400" i="1" baseline="-25000"/>
              <a:t> </a:t>
            </a:r>
            <a:r>
              <a:rPr lang="en-US" altLang="en-US" sz="2400" b="1"/>
              <a:t>u</a:t>
            </a:r>
            <a:r>
              <a:rPr lang="en-US" altLang="en-US" sz="2400"/>
              <a:t> (Equation 1 in Section 12.5).</a:t>
            </a:r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Thus, </a:t>
            </a:r>
            <a:r>
              <a:rPr lang="en-US" altLang="en-US" sz="2400" i="1"/>
              <a:t>f</a:t>
            </a:r>
            <a:r>
              <a:rPr lang="en-US" altLang="en-US" sz="2400"/>
              <a:t>(</a:t>
            </a:r>
            <a:r>
              <a:rPr lang="en-US" altLang="en-US" sz="2400" b="1"/>
              <a:t>x</a:t>
            </a:r>
            <a:r>
              <a:rPr lang="en-US" altLang="en-US" sz="2400" baseline="-25000"/>
              <a:t>0</a:t>
            </a:r>
            <a:r>
              <a:rPr lang="en-US" altLang="en-US" sz="2400"/>
              <a:t> + </a:t>
            </a:r>
            <a:r>
              <a:rPr lang="en-US" altLang="en-US" sz="2400" i="1"/>
              <a:t>h</a:t>
            </a:r>
            <a:r>
              <a:rPr lang="en-US" altLang="en-US" sz="2400" b="1"/>
              <a:t>u</a:t>
            </a:r>
            <a:r>
              <a:rPr lang="en-US" altLang="en-US" sz="2400"/>
              <a:t>) represents the value of </a:t>
            </a:r>
            <a:r>
              <a:rPr lang="en-US" altLang="en-US" sz="2400" i="1"/>
              <a:t>f</a:t>
            </a: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at a point on this line.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5">
            <a:extLst>
              <a:ext uri="{FF2B5EF4-FFF2-40B4-BE49-F238E27FC236}">
                <a16:creationId xmlns:a16="http://schemas.microsoft.com/office/drawing/2014/main" id="{E87FAB71-7C80-42C3-A62C-C76009634A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B2B4FCAF-88A8-48AF-A91E-DEDFEB89E8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is differentiable and </a:t>
            </a:r>
            <a:r>
              <a:rPr lang="en-US" altLang="en-US" b="1"/>
              <a:t>u</a:t>
            </a:r>
            <a:r>
              <a:rPr lang="en-US" altLang="en-US"/>
              <a:t>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a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b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c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r>
              <a:rPr lang="en-US" altLang="en-US"/>
              <a:t>, then the same method that was used to </a:t>
            </a:r>
            <a:br>
              <a:rPr lang="en-US" altLang="en-US"/>
            </a:br>
            <a:r>
              <a:rPr lang="en-US" altLang="en-US"/>
              <a:t>prove Theorem 3 can be used to show </a:t>
            </a:r>
            <a:br>
              <a:rPr lang="en-US" altLang="en-US"/>
            </a:br>
            <a:r>
              <a:rPr lang="en-US" altLang="en-US"/>
              <a:t>that:</a:t>
            </a:r>
          </a:p>
        </p:txBody>
      </p:sp>
      <p:sp>
        <p:nvSpPr>
          <p:cNvPr id="121860" name="Text Box 6">
            <a:extLst>
              <a:ext uri="{FF2B5EF4-FFF2-40B4-BE49-F238E27FC236}">
                <a16:creationId xmlns:a16="http://schemas.microsoft.com/office/drawing/2014/main" id="{D9403368-AA42-447F-AA52-4E8ED8D93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Formula 12</a:t>
            </a:r>
          </a:p>
        </p:txBody>
      </p:sp>
      <p:graphicFrame>
        <p:nvGraphicFramePr>
          <p:cNvPr id="121861" name="Object 7">
            <a:extLst>
              <a:ext uri="{FF2B5EF4-FFF2-40B4-BE49-F238E27FC236}">
                <a16:creationId xmlns:a16="http://schemas.microsoft.com/office/drawing/2014/main" id="{FB7B6DCC-CF2E-4AF7-83CE-56666E43A1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73175" y="3876675"/>
          <a:ext cx="7543800" cy="145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6" name="Equation" r:id="rId4" imgW="2514600" imgH="482600" progId="Equation.DSMT4">
                  <p:embed/>
                </p:oleObj>
              </mc:Choice>
              <mc:Fallback>
                <p:oleObj name="Equation" r:id="rId4" imgW="2514600" imgH="4826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3175" y="3876675"/>
                        <a:ext cx="7543800" cy="1452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847BAF17-B77A-4607-A030-BB271B4469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3B483427-6D6E-4D34-B0C6-E4315CAFA4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48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For a function </a:t>
            </a:r>
            <a:r>
              <a:rPr lang="en-US" altLang="en-US" i="1"/>
              <a:t>f</a:t>
            </a:r>
            <a:r>
              <a:rPr lang="en-US" altLang="en-US"/>
              <a:t> of three variables, </a:t>
            </a:r>
            <a:br>
              <a:rPr lang="en-US" altLang="en-US"/>
            </a:br>
            <a:r>
              <a:rPr lang="en-US" altLang="en-US"/>
              <a:t>the gradient vector, denoted by       or grad </a:t>
            </a:r>
            <a:r>
              <a:rPr lang="en-US" altLang="en-US" i="1"/>
              <a:t>f</a:t>
            </a:r>
            <a:r>
              <a:rPr lang="en-US" altLang="en-US"/>
              <a:t>, is: </a:t>
            </a:r>
          </a:p>
        </p:txBody>
      </p:sp>
      <p:graphicFrame>
        <p:nvGraphicFramePr>
          <p:cNvPr id="123908" name="Object 4">
            <a:extLst>
              <a:ext uri="{FF2B5EF4-FFF2-40B4-BE49-F238E27FC236}">
                <a16:creationId xmlns:a16="http://schemas.microsoft.com/office/drawing/2014/main" id="{6FF89687-A570-4B54-9F0F-8B77F6BAFC8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2225" y="1677988"/>
          <a:ext cx="685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Equation" r:id="rId4" imgW="228501" imgH="203112" progId="Equation.DSMT4">
                  <p:embed/>
                </p:oleObj>
              </mc:Choice>
              <mc:Fallback>
                <p:oleObj name="Equation" r:id="rId4" imgW="228501" imgH="203112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1677988"/>
                        <a:ext cx="6858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9" name="Object 5">
            <a:extLst>
              <a:ext uri="{FF2B5EF4-FFF2-40B4-BE49-F238E27FC236}">
                <a16:creationId xmlns:a16="http://schemas.microsoft.com/office/drawing/2014/main" id="{93AEAFFE-B507-4CD3-8649-A1F8788394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2100" y="3317875"/>
          <a:ext cx="693420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9" name="Equation" r:id="rId6" imgW="2235200" imgH="457200" progId="Equation.DSMT4">
                  <p:embed/>
                </p:oleObj>
              </mc:Choice>
              <mc:Fallback>
                <p:oleObj name="Equation" r:id="rId6" imgW="22352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3317875"/>
                        <a:ext cx="693420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54DDF16D-D4E7-4DE9-869F-61D0AA100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6C8AB7DE-C169-42FB-9F3B-7D204648B5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7363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For short,</a:t>
            </a:r>
          </a:p>
        </p:txBody>
      </p:sp>
      <p:graphicFrame>
        <p:nvGraphicFramePr>
          <p:cNvPr id="125956" name="Object 4">
            <a:extLst>
              <a:ext uri="{FF2B5EF4-FFF2-40B4-BE49-F238E27FC236}">
                <a16:creationId xmlns:a16="http://schemas.microsoft.com/office/drawing/2014/main" id="{2AF04EAA-101E-4338-A978-58652489A03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90775" y="2276475"/>
          <a:ext cx="48768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2" name="Equation" r:id="rId4" imgW="1435100" imgH="685800" progId="Equation.DSMT4">
                  <p:embed/>
                </p:oleObj>
              </mc:Choice>
              <mc:Fallback>
                <p:oleObj name="Equation" r:id="rId4" imgW="1435100" imgH="685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775" y="2276475"/>
                        <a:ext cx="48768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7" name="Text Box 5">
            <a:extLst>
              <a:ext uri="{FF2B5EF4-FFF2-40B4-BE49-F238E27FC236}">
                <a16:creationId xmlns:a16="http://schemas.microsoft.com/office/drawing/2014/main" id="{AC13AD69-AD7F-45D5-8604-03316637FE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13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3314B451-EA74-4372-AC5D-37F84D066C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5B58E1CF-6956-4D50-90BB-C356AB79E9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just as with functions of two variables, Formula 12 for the directional derivative can be rewritten as:</a:t>
            </a:r>
          </a:p>
        </p:txBody>
      </p:sp>
      <p:graphicFrame>
        <p:nvGraphicFramePr>
          <p:cNvPr id="128004" name="Object 4">
            <a:extLst>
              <a:ext uri="{FF2B5EF4-FFF2-40B4-BE49-F238E27FC236}">
                <a16:creationId xmlns:a16="http://schemas.microsoft.com/office/drawing/2014/main" id="{E273D567-E555-4BC6-A374-0439212CF3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65325" y="3436938"/>
          <a:ext cx="5486400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0" name="Equation" r:id="rId4" imgW="1727200" imgH="228600" progId="Equation.DSMT4">
                  <p:embed/>
                </p:oleObj>
              </mc:Choice>
              <mc:Fallback>
                <p:oleObj name="Equation" r:id="rId4" imgW="17272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3436938"/>
                        <a:ext cx="5486400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5" name="Text Box 5">
            <a:extLst>
              <a:ext uri="{FF2B5EF4-FFF2-40B4-BE49-F238E27FC236}">
                <a16:creationId xmlns:a16="http://schemas.microsoft.com/office/drawing/2014/main" id="{B145BAD1-3816-460F-858A-4F8B22EDC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14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BDD20F72-8D41-46A4-9EF7-4447DB80C7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196FEEBF-C3AC-4227-8E95-B1FD327B5B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73125"/>
            <a:ext cx="8610600" cy="5851525"/>
          </a:xfrm>
        </p:spPr>
        <p:txBody>
          <a:bodyPr/>
          <a:lstStyle/>
          <a:p>
            <a:pPr marL="665163" indent="-609600" eaLnBrk="1" hangingPunct="1"/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= </a:t>
            </a:r>
            <a:r>
              <a:rPr lang="en-US" altLang="en-US" i="1"/>
              <a:t>x</a:t>
            </a:r>
            <a:r>
              <a:rPr lang="en-US" altLang="en-US"/>
              <a:t> sin </a:t>
            </a:r>
            <a:r>
              <a:rPr lang="en-US" altLang="en-US" i="1"/>
              <a:t>yz</a:t>
            </a:r>
            <a:r>
              <a:rPr lang="en-US" altLang="en-US"/>
              <a:t>, find:</a:t>
            </a:r>
          </a:p>
          <a:p>
            <a:pPr marL="665163" indent="-609600" eaLnBrk="1" hangingPunct="1"/>
            <a:r>
              <a:rPr lang="en-US" altLang="en-US"/>
              <a:t> </a:t>
            </a:r>
          </a:p>
          <a:p>
            <a:pPr marL="665163" indent="-609600" eaLnBrk="1" hangingPunct="1">
              <a:buFontTx/>
              <a:buAutoNum type="alphaLcPeriod"/>
            </a:pPr>
            <a:r>
              <a:rPr lang="en-US" altLang="en-US"/>
              <a:t>The gradient of </a:t>
            </a:r>
            <a:r>
              <a:rPr lang="en-US" altLang="en-US" i="1"/>
              <a:t>f</a:t>
            </a:r>
            <a:r>
              <a:rPr lang="en-US" altLang="en-US"/>
              <a:t> </a:t>
            </a:r>
          </a:p>
          <a:p>
            <a:pPr marL="665163" indent="-609600" eaLnBrk="1" hangingPunct="1">
              <a:buFontTx/>
              <a:buAutoNum type="alphaLcPeriod"/>
            </a:pPr>
            <a:endParaRPr lang="en-US" altLang="en-US"/>
          </a:p>
          <a:p>
            <a:pPr marL="665163" indent="-609600" eaLnBrk="1" hangingPunct="1">
              <a:buFontTx/>
              <a:buAutoNum type="alphaLcPeriod"/>
            </a:pPr>
            <a:r>
              <a:rPr lang="en-US" altLang="en-US"/>
              <a:t>The directional derivative of </a:t>
            </a:r>
            <a:r>
              <a:rPr lang="en-US" altLang="en-US" i="1"/>
              <a:t>f</a:t>
            </a:r>
            <a:r>
              <a:rPr lang="en-US" altLang="en-US"/>
              <a:t> at (1, 3, 0) </a:t>
            </a:r>
            <a:br>
              <a:rPr lang="en-US" altLang="en-US"/>
            </a:br>
            <a:r>
              <a:rPr lang="en-US" altLang="en-US"/>
              <a:t>in the direction of </a:t>
            </a:r>
            <a:r>
              <a:rPr lang="en-US" altLang="en-US" b="1"/>
              <a:t>v</a:t>
            </a:r>
            <a:r>
              <a:rPr lang="en-US" altLang="en-US"/>
              <a:t> = </a:t>
            </a:r>
            <a:r>
              <a:rPr lang="en-US" altLang="en-US" b="1"/>
              <a:t>i</a:t>
            </a:r>
            <a:r>
              <a:rPr lang="en-US" altLang="en-US"/>
              <a:t> + 2 </a:t>
            </a:r>
            <a:r>
              <a:rPr lang="en-US" altLang="en-US" b="1"/>
              <a:t>j</a:t>
            </a:r>
            <a:r>
              <a:rPr lang="en-US" altLang="en-US"/>
              <a:t> – </a:t>
            </a:r>
            <a:r>
              <a:rPr lang="en-US" altLang="en-US" b="1"/>
              <a:t>k</a:t>
            </a:r>
            <a:r>
              <a:rPr lang="en-US" altLang="en-US"/>
              <a:t>.</a:t>
            </a:r>
          </a:p>
        </p:txBody>
      </p:sp>
      <p:sp>
        <p:nvSpPr>
          <p:cNvPr id="130052" name="Text Box 4">
            <a:extLst>
              <a:ext uri="{FF2B5EF4-FFF2-40B4-BE49-F238E27FC236}">
                <a16:creationId xmlns:a16="http://schemas.microsoft.com/office/drawing/2014/main" id="{99B35457-300A-441B-9740-BF53A9F49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5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91C7BB9E-311A-44C0-A6C1-24B3D9DFD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5C2E4DE5-9CBA-443E-B785-687FA7E563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gradient of </a:t>
            </a:r>
            <a:r>
              <a:rPr lang="en-US" altLang="en-US" sz="3400" i="1"/>
              <a:t>f</a:t>
            </a:r>
            <a:r>
              <a:rPr lang="en-US" altLang="en-US" sz="3400"/>
              <a:t> is:</a:t>
            </a:r>
          </a:p>
        </p:txBody>
      </p:sp>
      <p:sp>
        <p:nvSpPr>
          <p:cNvPr id="132100" name="Text Box 4">
            <a:extLst>
              <a:ext uri="{FF2B5EF4-FFF2-40B4-BE49-F238E27FC236}">
                <a16:creationId xmlns:a16="http://schemas.microsoft.com/office/drawing/2014/main" id="{B010B504-880B-41FC-9C60-F881F8EDB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5 a</a:t>
            </a:r>
          </a:p>
        </p:txBody>
      </p:sp>
      <p:graphicFrame>
        <p:nvGraphicFramePr>
          <p:cNvPr id="132101" name="Object 5">
            <a:extLst>
              <a:ext uri="{FF2B5EF4-FFF2-40B4-BE49-F238E27FC236}">
                <a16:creationId xmlns:a16="http://schemas.microsoft.com/office/drawing/2014/main" id="{5397628E-60A8-4999-8117-EF3EE8DED3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51000" y="2451100"/>
          <a:ext cx="6737350" cy="2430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06" name="Equation" r:id="rId4" imgW="2146300" imgH="774700" progId="Equation.DSMT4">
                  <p:embed/>
                </p:oleObj>
              </mc:Choice>
              <mc:Fallback>
                <p:oleObj name="Equation" r:id="rId4" imgW="2146300" imgH="774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0" y="2451100"/>
                        <a:ext cx="6737350" cy="2430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>
            <a:extLst>
              <a:ext uri="{FF2B5EF4-FFF2-40B4-BE49-F238E27FC236}">
                <a16:creationId xmlns:a16="http://schemas.microsoft.com/office/drawing/2014/main" id="{D36D215D-F2C6-4CA6-93CC-88C41878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isothermals are the curves that separate the colored bands.</a:t>
            </a:r>
          </a:p>
        </p:txBody>
      </p:sp>
      <p:sp>
        <p:nvSpPr>
          <p:cNvPr id="1116163" name="Rectangle 3">
            <a:extLst>
              <a:ext uri="{FF2B5EF4-FFF2-40B4-BE49-F238E27FC236}">
                <a16:creationId xmlns:a16="http://schemas.microsoft.com/office/drawing/2014/main" id="{FF099065-4A91-4159-907D-EBABFE5E1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16164" name="Picture 4">
            <a:extLst>
              <a:ext uri="{FF2B5EF4-FFF2-40B4-BE49-F238E27FC236}">
                <a16:creationId xmlns:a16="http://schemas.microsoft.com/office/drawing/2014/main" id="{BD7780C7-03F4-47C2-B221-66BBE5F9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50" y="2409825"/>
            <a:ext cx="6900863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6165" name="Rectangle 5">
            <a:extLst>
              <a:ext uri="{FF2B5EF4-FFF2-40B4-BE49-F238E27FC236}">
                <a16:creationId xmlns:a16="http://schemas.microsoft.com/office/drawing/2014/main" id="{D5F33CF6-4172-42E2-95F3-3B86729A1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286000"/>
            <a:ext cx="7137400" cy="44100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5421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A107F78E-4264-4A24-9C7D-DF95B6CCC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830F8CF7-94BB-474D-8785-739881EA38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At (1, 3, 0), we have: 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unit vector in the direction </a:t>
            </a:r>
            <a:br>
              <a:rPr lang="en-US" altLang="en-US"/>
            </a:br>
            <a:r>
              <a:rPr lang="en-US" altLang="en-US"/>
              <a:t>of </a:t>
            </a:r>
            <a:r>
              <a:rPr lang="en-US" altLang="en-US" b="1"/>
              <a:t>v</a:t>
            </a:r>
            <a:r>
              <a:rPr lang="en-US" altLang="en-US"/>
              <a:t> = </a:t>
            </a:r>
            <a:r>
              <a:rPr lang="en-US" altLang="en-US" b="1"/>
              <a:t>i</a:t>
            </a:r>
            <a:r>
              <a:rPr lang="en-US" altLang="en-US"/>
              <a:t> + 2 </a:t>
            </a:r>
            <a:r>
              <a:rPr lang="en-US" altLang="en-US" b="1"/>
              <a:t>j</a:t>
            </a:r>
            <a:r>
              <a:rPr lang="en-US" altLang="en-US"/>
              <a:t> – </a:t>
            </a:r>
            <a:r>
              <a:rPr lang="en-US" altLang="en-US" b="1"/>
              <a:t>k</a:t>
            </a:r>
            <a:r>
              <a:rPr lang="en-US" altLang="en-US"/>
              <a:t> is:</a:t>
            </a:r>
          </a:p>
        </p:txBody>
      </p:sp>
      <p:sp>
        <p:nvSpPr>
          <p:cNvPr id="134148" name="Text Box 4">
            <a:extLst>
              <a:ext uri="{FF2B5EF4-FFF2-40B4-BE49-F238E27FC236}">
                <a16:creationId xmlns:a16="http://schemas.microsoft.com/office/drawing/2014/main" id="{8FBFA5A9-CC7F-43F3-9844-4E59E8A7A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5 b</a:t>
            </a:r>
          </a:p>
        </p:txBody>
      </p:sp>
      <p:graphicFrame>
        <p:nvGraphicFramePr>
          <p:cNvPr id="134149" name="Object 5">
            <a:extLst>
              <a:ext uri="{FF2B5EF4-FFF2-40B4-BE49-F238E27FC236}">
                <a16:creationId xmlns:a16="http://schemas.microsoft.com/office/drawing/2014/main" id="{F9DB7E1D-867F-4FE4-B6F7-4E99513D65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1568450"/>
          <a:ext cx="39624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9" name="Equation" r:id="rId4" imgW="1218671" imgH="203112" progId="Equation.DSMT4">
                  <p:embed/>
                </p:oleObj>
              </mc:Choice>
              <mc:Fallback>
                <p:oleObj name="Equation" r:id="rId4" imgW="1218671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68450"/>
                        <a:ext cx="39624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0" name="Object 6">
            <a:extLst>
              <a:ext uri="{FF2B5EF4-FFF2-40B4-BE49-F238E27FC236}">
                <a16:creationId xmlns:a16="http://schemas.microsoft.com/office/drawing/2014/main" id="{39A5B7C5-B5D7-42BF-B376-FA0F9940C4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62450" y="4175125"/>
          <a:ext cx="4267200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0" name="Equation" r:id="rId6" imgW="1435100" imgH="419100" progId="Equation.DSMT4">
                  <p:embed/>
                </p:oleObj>
              </mc:Choice>
              <mc:Fallback>
                <p:oleObj name="Equation" r:id="rId6" imgW="1435100" imgH="4191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450" y="4175125"/>
                        <a:ext cx="4267200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E5B65D73-D16B-4CF0-9CE9-253A7A2D31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THREE-VARIABLE FUNCTIONS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F94B739A-E401-47A5-B07F-26319A0A815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Hence, Equation 14 gives:</a:t>
            </a:r>
          </a:p>
        </p:txBody>
      </p:sp>
      <p:sp>
        <p:nvSpPr>
          <p:cNvPr id="136196" name="Text Box 4">
            <a:extLst>
              <a:ext uri="{FF2B5EF4-FFF2-40B4-BE49-F238E27FC236}">
                <a16:creationId xmlns:a16="http://schemas.microsoft.com/office/drawing/2014/main" id="{C43197E2-652C-455C-A623-3E9E09DC9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5</a:t>
            </a:r>
          </a:p>
        </p:txBody>
      </p:sp>
      <p:graphicFrame>
        <p:nvGraphicFramePr>
          <p:cNvPr id="136197" name="Object 5">
            <a:extLst>
              <a:ext uri="{FF2B5EF4-FFF2-40B4-BE49-F238E27FC236}">
                <a16:creationId xmlns:a16="http://schemas.microsoft.com/office/drawing/2014/main" id="{A1DFE885-9864-477B-952D-19B11CA2A2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92250" y="2198688"/>
          <a:ext cx="6781800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2" name="Equation" r:id="rId4" imgW="2413000" imgH="1168400" progId="Equation.DSMT4">
                  <p:embed/>
                </p:oleObj>
              </mc:Choice>
              <mc:Fallback>
                <p:oleObj name="Equation" r:id="rId4" imgW="2413000" imgH="1168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2250" y="2198688"/>
                        <a:ext cx="6781800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C59D9FF7-835A-45EF-BBBC-935ED8AA1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934200" cy="585788"/>
          </a:xfrm>
        </p:spPr>
        <p:txBody>
          <a:bodyPr/>
          <a:lstStyle/>
          <a:p>
            <a:pPr eaLnBrk="1" hangingPunct="1"/>
            <a:r>
              <a:rPr lang="en-US" altLang="en-US"/>
              <a:t>MAXIMIZING THE DIRECTIONAL DERIVATIVE</a:t>
            </a: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15071E67-2887-491B-9128-8AB42FBD6D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Suppose we have a function </a:t>
            </a:r>
            <a:r>
              <a:rPr lang="en-US" altLang="en-US" i="1"/>
              <a:t>f</a:t>
            </a:r>
            <a:r>
              <a:rPr lang="en-US" altLang="en-US"/>
              <a:t> of two or three variables and we consider all possible directional derivatives of </a:t>
            </a:r>
            <a:r>
              <a:rPr lang="en-US" altLang="en-US" i="1"/>
              <a:t>f</a:t>
            </a:r>
            <a:r>
              <a:rPr lang="en-US" altLang="en-US"/>
              <a:t> at a given point. 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 sz="2600"/>
              <a:t>These give the rates of change of </a:t>
            </a:r>
            <a:r>
              <a:rPr lang="en-US" altLang="en-US" sz="2600" i="1"/>
              <a:t>f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in all possible directions.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E0287D9A-CBE7-48B7-8338-BD64DF01D4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934200" cy="585788"/>
          </a:xfrm>
        </p:spPr>
        <p:txBody>
          <a:bodyPr/>
          <a:lstStyle/>
          <a:p>
            <a:pPr eaLnBrk="1" hangingPunct="1"/>
            <a:r>
              <a:rPr lang="en-US" altLang="en-US"/>
              <a:t>MAXIMIZING THE DIRECTIONAL DERIVATIVE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A9FD7989-61C7-4BB0-A756-3C4E5AA050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096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000"/>
              <a:t>We can then ask the questions: </a:t>
            </a:r>
          </a:p>
          <a:p>
            <a:pPr eaLnBrk="1" hangingPunct="1"/>
            <a:endParaRPr lang="en-US" altLang="en-US" sz="4000"/>
          </a:p>
          <a:p>
            <a:pPr lvl="1" eaLnBrk="1" hangingPunct="1"/>
            <a:r>
              <a:rPr lang="en-US" altLang="en-US"/>
              <a:t>In which of these directions does </a:t>
            </a:r>
            <a:r>
              <a:rPr lang="en-US" altLang="en-US" i="1"/>
              <a:t>f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change fastest?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en-US" altLang="en-US"/>
          </a:p>
          <a:p>
            <a:pPr lvl="1" eaLnBrk="1" hangingPunct="1"/>
            <a:r>
              <a:rPr lang="en-US" altLang="en-US"/>
              <a:t>What is the maximum rate of change? 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78E5A5C7-59C6-4AB8-90F1-7A3668567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934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MAXIMIZING THE DIRECTIONAL DERIVATIVE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9E79295D-6B7A-4307-A4DE-35BCC6F184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207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200"/>
              <a:t>The answers are provided by </a:t>
            </a:r>
            <a:br>
              <a:rPr lang="en-US" altLang="en-US" sz="4200"/>
            </a:br>
            <a:r>
              <a:rPr lang="en-US" altLang="en-US" sz="4200"/>
              <a:t>the following theorem.</a:t>
            </a: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4">
            <a:extLst>
              <a:ext uri="{FF2B5EF4-FFF2-40B4-BE49-F238E27FC236}">
                <a16:creationId xmlns:a16="http://schemas.microsoft.com/office/drawing/2014/main" id="{93E2F236-D38C-4360-93FB-FB1A69F37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153400" cy="585788"/>
          </a:xfrm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353BF14-D777-4B9C-9FB5-41424EECE0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Suppose </a:t>
            </a:r>
            <a:r>
              <a:rPr lang="en-US" altLang="en-US" i="1"/>
              <a:t>f</a:t>
            </a:r>
            <a:r>
              <a:rPr lang="en-US" altLang="en-US"/>
              <a:t> is a differentiable function of </a:t>
            </a:r>
            <a:br>
              <a:rPr lang="en-US" altLang="en-US"/>
            </a:br>
            <a:r>
              <a:rPr lang="en-US" altLang="en-US"/>
              <a:t>two or three variables.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The maximum value of the directional derivative </a:t>
            </a:r>
            <a:r>
              <a:rPr lang="en-US" altLang="en-US" i="1"/>
              <a:t>D</a:t>
            </a:r>
            <a:r>
              <a:rPr lang="en-US" altLang="en-US" b="1" baseline="-25000"/>
              <a:t>u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) is:             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It occurs when </a:t>
            </a:r>
            <a:r>
              <a:rPr lang="en-US" altLang="en-US" sz="2600" b="1"/>
              <a:t>u</a:t>
            </a:r>
            <a:r>
              <a:rPr lang="en-US" altLang="en-US" sz="2600"/>
              <a:t> has the same direction </a:t>
            </a:r>
            <a:br>
              <a:rPr lang="en-US" altLang="en-US" sz="2600"/>
            </a:br>
            <a:r>
              <a:rPr lang="en-US" altLang="en-US" sz="2600"/>
              <a:t>as the gradient vector</a:t>
            </a:r>
          </a:p>
        </p:txBody>
      </p:sp>
      <p:sp>
        <p:nvSpPr>
          <p:cNvPr id="144388" name="Text Box 5">
            <a:extLst>
              <a:ext uri="{FF2B5EF4-FFF2-40B4-BE49-F238E27FC236}">
                <a16:creationId xmlns:a16="http://schemas.microsoft.com/office/drawing/2014/main" id="{C885B68A-C5FD-446D-8AF4-5AA945635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Theorem 15</a:t>
            </a:r>
          </a:p>
        </p:txBody>
      </p:sp>
      <p:graphicFrame>
        <p:nvGraphicFramePr>
          <p:cNvPr id="144389" name="Object 6">
            <a:extLst>
              <a:ext uri="{FF2B5EF4-FFF2-40B4-BE49-F238E27FC236}">
                <a16:creationId xmlns:a16="http://schemas.microsoft.com/office/drawing/2014/main" id="{BC6DA6FC-D8BB-4FE3-9EDA-30833F8815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78300" y="3765550"/>
          <a:ext cx="152400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9" name="Equation" r:id="rId4" imgW="520474" imgH="203112" progId="Equation.DSMT4">
                  <p:embed/>
                </p:oleObj>
              </mc:Choice>
              <mc:Fallback>
                <p:oleObj name="Equation" r:id="rId4" imgW="520474" imgH="203112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8300" y="3765550"/>
                        <a:ext cx="1524000" cy="59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90" name="Object 7">
            <a:extLst>
              <a:ext uri="{FF2B5EF4-FFF2-40B4-BE49-F238E27FC236}">
                <a16:creationId xmlns:a16="http://schemas.microsoft.com/office/drawing/2014/main" id="{F3A56C76-2BE2-4A7C-AB77-3BC85315A4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60900" y="5241925"/>
          <a:ext cx="10668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0" name="Equation" r:id="rId6" imgW="418918" imgH="203112" progId="Equation.DSMT4">
                  <p:embed/>
                </p:oleObj>
              </mc:Choice>
              <mc:Fallback>
                <p:oleObj name="Equation" r:id="rId6" imgW="418918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5241925"/>
                        <a:ext cx="1066800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4">
            <a:extLst>
              <a:ext uri="{FF2B5EF4-FFF2-40B4-BE49-F238E27FC236}">
                <a16:creationId xmlns:a16="http://schemas.microsoft.com/office/drawing/2014/main" id="{8FFEE45A-029C-42A0-A5CE-68FD9BAB14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37358E9B-D8A0-4D2F-98E2-5EE359600F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07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From Equation 9 or 14, we have: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pPr eaLnBrk="1" hangingPunct="1"/>
            <a:r>
              <a:rPr lang="en-US" altLang="en-US"/>
              <a:t>where </a:t>
            </a:r>
            <a:r>
              <a:rPr lang="el-GR" altLang="en-US" i="1">
                <a:cs typeface="Arial" panose="020B0604020202020204" pitchFamily="34" charset="0"/>
              </a:rPr>
              <a:t>θ</a:t>
            </a:r>
            <a:r>
              <a:rPr lang="en-US" altLang="en-US">
                <a:cs typeface="Arial" panose="020B0604020202020204" pitchFamily="34" charset="0"/>
              </a:rPr>
              <a:t> </a:t>
            </a:r>
            <a:r>
              <a:rPr lang="en-US" altLang="en-US"/>
              <a:t>is the angle </a:t>
            </a:r>
            <a:br>
              <a:rPr lang="en-US" altLang="en-US"/>
            </a:br>
            <a:r>
              <a:rPr lang="en-US" altLang="en-US"/>
              <a:t>between       and </a:t>
            </a:r>
            <a:r>
              <a:rPr lang="en-US" altLang="en-US" b="1"/>
              <a:t>u</a:t>
            </a:r>
            <a:r>
              <a:rPr lang="en-US" altLang="en-US"/>
              <a:t>.</a:t>
            </a:r>
          </a:p>
        </p:txBody>
      </p:sp>
      <p:sp>
        <p:nvSpPr>
          <p:cNvPr id="146436" name="Text Box 5">
            <a:extLst>
              <a:ext uri="{FF2B5EF4-FFF2-40B4-BE49-F238E27FC236}">
                <a16:creationId xmlns:a16="http://schemas.microsoft.com/office/drawing/2014/main" id="{BFE9C364-E2C4-4B23-85F4-3E920D90A8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  <p:graphicFrame>
        <p:nvGraphicFramePr>
          <p:cNvPr id="146437" name="Object 6">
            <a:extLst>
              <a:ext uri="{FF2B5EF4-FFF2-40B4-BE49-F238E27FC236}">
                <a16:creationId xmlns:a16="http://schemas.microsoft.com/office/drawing/2014/main" id="{09901BF6-BBD2-4960-8478-80F326BE8F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12925" y="2200275"/>
          <a:ext cx="5562600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7" name="Equation" r:id="rId4" imgW="1752600" imgH="457200" progId="Equation.DSMT4">
                  <p:embed/>
                </p:oleObj>
              </mc:Choice>
              <mc:Fallback>
                <p:oleObj name="Equation" r:id="rId4" imgW="1752600" imgH="457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2200275"/>
                        <a:ext cx="5562600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38" name="Object 7">
            <a:extLst>
              <a:ext uri="{FF2B5EF4-FFF2-40B4-BE49-F238E27FC236}">
                <a16:creationId xmlns:a16="http://schemas.microsoft.com/office/drawing/2014/main" id="{96D191D3-20C8-41ED-87E0-38739842FD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0450" y="4953000"/>
          <a:ext cx="714375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8" name="Equation" r:id="rId6" imgW="228501" imgH="203112" progId="Equation.DSMT4">
                  <p:embed/>
                </p:oleObj>
              </mc:Choice>
              <mc:Fallback>
                <p:oleObj name="Equation" r:id="rId6" imgW="228501" imgH="203112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0450" y="4953000"/>
                        <a:ext cx="714375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6">
            <a:extLst>
              <a:ext uri="{FF2B5EF4-FFF2-40B4-BE49-F238E27FC236}">
                <a16:creationId xmlns:a16="http://schemas.microsoft.com/office/drawing/2014/main" id="{6B943E43-E88D-4F3F-ADEB-B2D77BEB09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BFBE1B31-3517-4A05-B817-A93414AAC8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maximum value of cos </a:t>
            </a:r>
            <a:r>
              <a:rPr lang="el-GR" altLang="en-US" sz="3400" i="1">
                <a:cs typeface="Arial" panose="020B0604020202020204" pitchFamily="34" charset="0"/>
              </a:rPr>
              <a:t>θ</a:t>
            </a:r>
            <a:r>
              <a:rPr lang="en-US" altLang="en-US" sz="3400">
                <a:cs typeface="Arial" panose="020B0604020202020204" pitchFamily="34" charset="0"/>
              </a:rPr>
              <a:t> </a:t>
            </a:r>
            <a:r>
              <a:rPr lang="en-US" altLang="en-US" sz="3400"/>
              <a:t>is 1.</a:t>
            </a:r>
          </a:p>
          <a:p>
            <a:pPr eaLnBrk="1" hangingPunct="1"/>
            <a:r>
              <a:rPr lang="en-US" altLang="en-US" sz="3400"/>
              <a:t>This occurs when </a:t>
            </a:r>
            <a:r>
              <a:rPr lang="el-GR" altLang="en-US" sz="3400" i="1">
                <a:cs typeface="Arial" panose="020B0604020202020204" pitchFamily="34" charset="0"/>
              </a:rPr>
              <a:t>θ</a:t>
            </a:r>
            <a:r>
              <a:rPr lang="en-US" altLang="en-US" sz="3400">
                <a:cs typeface="Arial" panose="020B0604020202020204" pitchFamily="34" charset="0"/>
              </a:rPr>
              <a:t> = 0</a:t>
            </a:r>
            <a:r>
              <a:rPr lang="en-US" altLang="en-US" sz="3400"/>
              <a:t>. </a:t>
            </a:r>
          </a:p>
          <a:p>
            <a:pPr lvl="1" eaLnBrk="1" hangingPunct="1"/>
            <a:endParaRPr lang="en-US" altLang="en-US" sz="34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So, the maximum value of </a:t>
            </a:r>
            <a:r>
              <a:rPr lang="en-US" altLang="en-US" sz="2600" i="1"/>
              <a:t>D</a:t>
            </a:r>
            <a:r>
              <a:rPr lang="en-US" altLang="en-US" sz="2600" b="1" baseline="-25000"/>
              <a:t>u </a:t>
            </a:r>
            <a:r>
              <a:rPr lang="en-US" altLang="en-US" sz="2600" i="1"/>
              <a:t>f</a:t>
            </a:r>
            <a:r>
              <a:rPr lang="en-US" altLang="en-US" sz="2600"/>
              <a:t> is: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It occurs when </a:t>
            </a:r>
            <a:r>
              <a:rPr lang="el-GR" altLang="en-US" sz="2600" i="1">
                <a:cs typeface="Arial" panose="020B0604020202020204" pitchFamily="34" charset="0"/>
              </a:rPr>
              <a:t>θ</a:t>
            </a:r>
            <a:r>
              <a:rPr lang="en-US" altLang="en-US" sz="2600">
                <a:cs typeface="Arial" panose="020B0604020202020204" pitchFamily="34" charset="0"/>
              </a:rPr>
              <a:t> = 0</a:t>
            </a:r>
            <a:r>
              <a:rPr lang="en-US" altLang="en-US" sz="2600"/>
              <a:t>, that is, when </a:t>
            </a:r>
            <a:r>
              <a:rPr lang="en-US" altLang="en-US" sz="2600" b="1"/>
              <a:t>u</a:t>
            </a:r>
            <a:r>
              <a:rPr lang="en-US" altLang="en-US" sz="2600"/>
              <a:t> has </a:t>
            </a:r>
            <a:br>
              <a:rPr lang="en-US" altLang="en-US" sz="2600"/>
            </a:br>
            <a:r>
              <a:rPr lang="en-US" altLang="en-US" sz="2600"/>
              <a:t>the same direction as      .</a:t>
            </a:r>
          </a:p>
        </p:txBody>
      </p:sp>
      <p:sp>
        <p:nvSpPr>
          <p:cNvPr id="148484" name="Text Box 7">
            <a:extLst>
              <a:ext uri="{FF2B5EF4-FFF2-40B4-BE49-F238E27FC236}">
                <a16:creationId xmlns:a16="http://schemas.microsoft.com/office/drawing/2014/main" id="{3406ECAE-4E74-4AE0-A4B4-429B1B8BC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Proof</a:t>
            </a:r>
          </a:p>
        </p:txBody>
      </p:sp>
      <p:graphicFrame>
        <p:nvGraphicFramePr>
          <p:cNvPr id="148485" name="Object 8">
            <a:extLst>
              <a:ext uri="{FF2B5EF4-FFF2-40B4-BE49-F238E27FC236}">
                <a16:creationId xmlns:a16="http://schemas.microsoft.com/office/drawing/2014/main" id="{1BA2E012-3725-494A-861E-CFCA610D18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56350" y="3536950"/>
          <a:ext cx="762000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5" name="Equation" r:id="rId4" imgW="330057" imgH="203112" progId="Equation.DSMT4">
                  <p:embed/>
                </p:oleObj>
              </mc:Choice>
              <mc:Fallback>
                <p:oleObj name="Equation" r:id="rId4" imgW="330057" imgH="20311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6350" y="3536950"/>
                        <a:ext cx="762000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8486" name="Object 9">
            <a:extLst>
              <a:ext uri="{FF2B5EF4-FFF2-40B4-BE49-F238E27FC236}">
                <a16:creationId xmlns:a16="http://schemas.microsoft.com/office/drawing/2014/main" id="{26CFEE0C-E926-40C6-B48F-ABF53A754F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6925" y="4895850"/>
          <a:ext cx="546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6" name="Equation" r:id="rId6" imgW="228501" imgH="203112" progId="Equation.DSMT4">
                  <p:embed/>
                </p:oleObj>
              </mc:Choice>
              <mc:Fallback>
                <p:oleObj name="Equation" r:id="rId6" imgW="228501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6925" y="4895850"/>
                        <a:ext cx="5461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5">
            <a:extLst>
              <a:ext uri="{FF2B5EF4-FFF2-40B4-BE49-F238E27FC236}">
                <a16:creationId xmlns:a16="http://schemas.microsoft.com/office/drawing/2014/main" id="{0EDB5D3C-A056-4105-AB14-5703F3216D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DACD1453-11C3-41C1-ABBD-79500D9769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marL="579438" indent="-523875" eaLnBrk="1" hangingPunct="1">
              <a:buFontTx/>
              <a:buAutoNum type="alphaLcPeriod"/>
            </a:pPr>
            <a:r>
              <a:rPr lang="en-US" altLang="en-US" sz="3400"/>
              <a:t>If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</a:t>
            </a:r>
            <a:r>
              <a:rPr lang="en-US" altLang="en-US" sz="3400" i="1"/>
              <a:t>xe</a:t>
            </a:r>
            <a:r>
              <a:rPr lang="en-US" altLang="en-US" sz="3400" i="1" baseline="30000"/>
              <a:t>y</a:t>
            </a:r>
            <a:r>
              <a:rPr lang="en-US" altLang="en-US" sz="3400"/>
              <a:t>, find the rate of change </a:t>
            </a:r>
            <a:br>
              <a:rPr lang="en-US" altLang="en-US" sz="3400"/>
            </a:br>
            <a:r>
              <a:rPr lang="en-US" altLang="en-US" sz="3400"/>
              <a:t>of </a:t>
            </a:r>
            <a:r>
              <a:rPr lang="en-US" altLang="en-US" sz="3400" i="1"/>
              <a:t>f</a:t>
            </a:r>
            <a:r>
              <a:rPr lang="en-US" altLang="en-US" sz="3400"/>
              <a:t> at the point </a:t>
            </a:r>
            <a:r>
              <a:rPr lang="en-US" altLang="en-US" sz="3400" i="1"/>
              <a:t>P</a:t>
            </a:r>
            <a:r>
              <a:rPr lang="en-US" altLang="en-US" sz="3400"/>
              <a:t>(2, 0) in the direction from </a:t>
            </a:r>
            <a:r>
              <a:rPr lang="en-US" altLang="en-US" sz="3400" i="1"/>
              <a:t>P</a:t>
            </a:r>
            <a:r>
              <a:rPr lang="en-US" altLang="en-US" sz="3400"/>
              <a:t> to </a:t>
            </a:r>
            <a:r>
              <a:rPr lang="en-US" altLang="en-US" sz="3400" i="1"/>
              <a:t>Q</a:t>
            </a:r>
            <a:r>
              <a:rPr lang="en-US" altLang="en-US" sz="3400"/>
              <a:t>(½, 2).</a:t>
            </a:r>
          </a:p>
        </p:txBody>
      </p:sp>
      <p:sp>
        <p:nvSpPr>
          <p:cNvPr id="150532" name="Text Box 6">
            <a:extLst>
              <a:ext uri="{FF2B5EF4-FFF2-40B4-BE49-F238E27FC236}">
                <a16:creationId xmlns:a16="http://schemas.microsoft.com/office/drawing/2014/main" id="{3A6E7F3D-466B-431F-AF4B-A3AA11A78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</a:t>
            </a: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3">
            <a:extLst>
              <a:ext uri="{FF2B5EF4-FFF2-40B4-BE49-F238E27FC236}">
                <a16:creationId xmlns:a16="http://schemas.microsoft.com/office/drawing/2014/main" id="{15A46544-6E15-4379-A098-C4499B6574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EA030F08-CF88-401C-8C41-FA42225E49F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55663"/>
            <a:ext cx="8610600" cy="5851525"/>
          </a:xfrm>
        </p:spPr>
        <p:txBody>
          <a:bodyPr/>
          <a:lstStyle/>
          <a:p>
            <a:pPr marL="579438" indent="-523875" eaLnBrk="1" hangingPunct="1">
              <a:buFontTx/>
              <a:buAutoNum type="alphaLcPeriod" startAt="2"/>
            </a:pPr>
            <a:r>
              <a:rPr lang="en-US" altLang="en-US" sz="3400"/>
              <a:t>In what direction does </a:t>
            </a:r>
            <a:r>
              <a:rPr lang="en-US" altLang="en-US" sz="3400" i="1"/>
              <a:t>f</a:t>
            </a:r>
            <a:r>
              <a:rPr lang="en-US" altLang="en-US" sz="3400"/>
              <a:t> have </a:t>
            </a:r>
            <a:br>
              <a:rPr lang="en-US" altLang="en-US" sz="3400"/>
            </a:br>
            <a:r>
              <a:rPr lang="en-US" altLang="en-US" sz="3400"/>
              <a:t>the maximum rate of change? </a:t>
            </a:r>
            <a:br>
              <a:rPr lang="en-US" altLang="en-US" sz="3400"/>
            </a:br>
            <a:br>
              <a:rPr lang="en-US" altLang="en-US" sz="3400"/>
            </a:br>
            <a:r>
              <a:rPr lang="en-US" altLang="en-US" sz="3400"/>
              <a:t>What is this maximum rate of change?</a:t>
            </a:r>
          </a:p>
        </p:txBody>
      </p:sp>
      <p:sp>
        <p:nvSpPr>
          <p:cNvPr id="152580" name="Text Box 4">
            <a:extLst>
              <a:ext uri="{FF2B5EF4-FFF2-40B4-BE49-F238E27FC236}">
                <a16:creationId xmlns:a16="http://schemas.microsoft.com/office/drawing/2014/main" id="{75B523DE-F499-447E-BE23-E8D14475E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290" name="Rectangle 2">
            <a:extLst>
              <a:ext uri="{FF2B5EF4-FFF2-40B4-BE49-F238E27FC236}">
                <a16:creationId xmlns:a16="http://schemas.microsoft.com/office/drawing/2014/main" id="{FC1FC5BF-C708-46EE-BAF1-7402B95E78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We can visualize the graph </a:t>
            </a:r>
            <a:r>
              <a:rPr lang="en-US" altLang="en-US" i="1"/>
              <a:t>S</a:t>
            </a:r>
            <a:r>
              <a:rPr lang="en-US" altLang="en-US"/>
              <a:t> of </a:t>
            </a:r>
            <a:r>
              <a:rPr lang="en-US" altLang="en-US" i="1"/>
              <a:t>f</a:t>
            </a:r>
            <a:r>
              <a:rPr lang="en-US" altLang="en-US"/>
              <a:t> as </a:t>
            </a:r>
            <a:br>
              <a:rPr lang="en-US" altLang="en-US"/>
            </a:br>
            <a:r>
              <a:rPr lang="en-US" altLang="en-US"/>
              <a:t>lying directly above or below its domain </a:t>
            </a:r>
            <a:r>
              <a:rPr lang="en-US" altLang="en-US" i="1"/>
              <a:t>D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in the </a:t>
            </a:r>
            <a:r>
              <a:rPr lang="en-US" altLang="en-US" i="1"/>
              <a:t>xy</a:t>
            </a:r>
            <a:r>
              <a:rPr lang="en-US" altLang="en-US"/>
              <a:t>-plane.</a:t>
            </a:r>
          </a:p>
        </p:txBody>
      </p:sp>
      <p:sp>
        <p:nvSpPr>
          <p:cNvPr id="1036291" name="Rectangle 3">
            <a:extLst>
              <a:ext uri="{FF2B5EF4-FFF2-40B4-BE49-F238E27FC236}">
                <a16:creationId xmlns:a16="http://schemas.microsoft.com/office/drawing/2014/main" id="{67DC4656-4F07-4791-872F-4D50743427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391400" cy="585788"/>
          </a:xfrm>
          <a:noFill/>
          <a:ln/>
        </p:spPr>
        <p:txBody>
          <a:bodyPr/>
          <a:lstStyle/>
          <a:p>
            <a:r>
              <a:rPr lang="en-US" altLang="en-US" dirty="0"/>
              <a:t>GRAPHS OF MULTIVARIABLE FUNCTIONS</a:t>
            </a:r>
          </a:p>
        </p:txBody>
      </p:sp>
      <p:sp>
        <p:nvSpPr>
          <p:cNvPr id="1036294" name="Rectangle 6">
            <a:extLst>
              <a:ext uri="{FF2B5EF4-FFF2-40B4-BE49-F238E27FC236}">
                <a16:creationId xmlns:a16="http://schemas.microsoft.com/office/drawing/2014/main" id="{9F6226A7-3582-4741-87CF-832D8D1A6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819400"/>
            <a:ext cx="4619625" cy="38862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36295" name="Picture 7">
            <a:extLst>
              <a:ext uri="{FF2B5EF4-FFF2-40B4-BE49-F238E27FC236}">
                <a16:creationId xmlns:a16="http://schemas.microsoft.com/office/drawing/2014/main" id="{90C949C7-DCC9-488A-8203-485BAA4AC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00363"/>
            <a:ext cx="4351338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052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210" name="Rectangle 2">
            <a:extLst>
              <a:ext uri="{FF2B5EF4-FFF2-40B4-BE49-F238E27FC236}">
                <a16:creationId xmlns:a16="http://schemas.microsoft.com/office/drawing/2014/main" id="{B0CFFBCF-E231-43C4-AAF7-6F023463A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A contour map for a function </a:t>
            </a:r>
            <a:r>
              <a:rPr lang="en-US" altLang="en-US" sz="3600" i="1"/>
              <a:t>f</a:t>
            </a:r>
            <a:r>
              <a:rPr lang="en-US" altLang="en-US" sz="3600"/>
              <a:t> is shown.</a:t>
            </a:r>
          </a:p>
          <a:p>
            <a:pPr lvl="1"/>
            <a:endParaRPr lang="en-US" altLang="en-US" sz="3600"/>
          </a:p>
          <a:p>
            <a:pPr lvl="1"/>
            <a:r>
              <a:rPr lang="en-US" altLang="en-US"/>
              <a:t>Use it to estimate </a:t>
            </a:r>
            <a:br>
              <a:rPr lang="en-US" altLang="en-US"/>
            </a:br>
            <a:r>
              <a:rPr lang="en-US" altLang="en-US"/>
              <a:t>the values of </a:t>
            </a: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/>
              <a:t>(1, 3) and </a:t>
            </a:r>
            <a:r>
              <a:rPr lang="en-US" altLang="en-US" i="1"/>
              <a:t>f</a:t>
            </a:r>
            <a:r>
              <a:rPr lang="en-US" altLang="en-US"/>
              <a:t>(4, 5).</a:t>
            </a:r>
          </a:p>
        </p:txBody>
      </p:sp>
      <p:sp>
        <p:nvSpPr>
          <p:cNvPr id="1118211" name="Rectangle 3">
            <a:extLst>
              <a:ext uri="{FF2B5EF4-FFF2-40B4-BE49-F238E27FC236}">
                <a16:creationId xmlns:a16="http://schemas.microsoft.com/office/drawing/2014/main" id="{4F20AB92-AC7A-4E78-A0EA-A7F54E857A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118212" name="Text Box 4">
            <a:extLst>
              <a:ext uri="{FF2B5EF4-FFF2-40B4-BE49-F238E27FC236}">
                <a16:creationId xmlns:a16="http://schemas.microsoft.com/office/drawing/2014/main" id="{1AA9434A-C9C2-4551-9F8F-5B30B4389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pic>
        <p:nvPicPr>
          <p:cNvPr id="1118213" name="Picture 5">
            <a:extLst>
              <a:ext uri="{FF2B5EF4-FFF2-40B4-BE49-F238E27FC236}">
                <a16:creationId xmlns:a16="http://schemas.microsoft.com/office/drawing/2014/main" id="{C6BC2D9C-23FB-4CE2-BA2C-07C2C16CA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84475"/>
            <a:ext cx="4032250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18214" name="Rectangle 6">
            <a:extLst>
              <a:ext uri="{FF2B5EF4-FFF2-40B4-BE49-F238E27FC236}">
                <a16:creationId xmlns:a16="http://schemas.microsoft.com/office/drawing/2014/main" id="{4025620F-842F-47F0-9035-3F1C823A7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667000"/>
            <a:ext cx="4321175" cy="40259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91474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3">
            <a:extLst>
              <a:ext uri="{FF2B5EF4-FFF2-40B4-BE49-F238E27FC236}">
                <a16:creationId xmlns:a16="http://schemas.microsoft.com/office/drawing/2014/main" id="{45E04634-88C9-4DDB-8F8C-7548A47DE7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3CAA92E6-3445-475A-A2B4-AC0B68E7C7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We first compute the gradient vector:</a:t>
            </a:r>
          </a:p>
        </p:txBody>
      </p:sp>
      <p:sp>
        <p:nvSpPr>
          <p:cNvPr id="154628" name="Text Box 4">
            <a:extLst>
              <a:ext uri="{FF2B5EF4-FFF2-40B4-BE49-F238E27FC236}">
                <a16:creationId xmlns:a16="http://schemas.microsoft.com/office/drawing/2014/main" id="{A850DD93-5D1D-418C-B5CA-17FFC71B6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 a</a:t>
            </a:r>
          </a:p>
        </p:txBody>
      </p:sp>
      <p:graphicFrame>
        <p:nvGraphicFramePr>
          <p:cNvPr id="154629" name="Object 5">
            <a:extLst>
              <a:ext uri="{FF2B5EF4-FFF2-40B4-BE49-F238E27FC236}">
                <a16:creationId xmlns:a16="http://schemas.microsoft.com/office/drawing/2014/main" id="{7151A2F6-B78D-488D-B624-8810E5B0A5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22575" y="2317750"/>
          <a:ext cx="3876675" cy="289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34" name="Equation" r:id="rId4" imgW="1257300" imgH="939800" progId="Equation.DSMT4">
                  <p:embed/>
                </p:oleObj>
              </mc:Choice>
              <mc:Fallback>
                <p:oleObj name="Equation" r:id="rId4" imgW="1257300" imgH="939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2575" y="2317750"/>
                        <a:ext cx="3876675" cy="289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3">
            <a:extLst>
              <a:ext uri="{FF2B5EF4-FFF2-40B4-BE49-F238E27FC236}">
                <a16:creationId xmlns:a16="http://schemas.microsoft.com/office/drawing/2014/main" id="{F4AA0A0A-A5DB-418E-BE72-448866BB98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8CF01DAC-5424-4868-9AD8-C2B9FA34878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unit vector in the direction of        </a:t>
            </a:r>
            <a:br>
              <a:rPr lang="en-US" altLang="en-US"/>
            </a:br>
            <a:r>
              <a:rPr lang="en-US" altLang="en-US"/>
              <a:t>is                    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So, the rate of change of </a:t>
            </a:r>
            <a:r>
              <a:rPr lang="en-US" altLang="en-US" i="1"/>
              <a:t>f</a:t>
            </a:r>
            <a:r>
              <a:rPr lang="en-US" altLang="en-US"/>
              <a:t> in the direction </a:t>
            </a:r>
            <a:br>
              <a:rPr lang="en-US" altLang="en-US"/>
            </a:br>
            <a:r>
              <a:rPr lang="en-US" altLang="en-US"/>
              <a:t>from </a:t>
            </a:r>
            <a:r>
              <a:rPr lang="en-US" altLang="en-US" i="1"/>
              <a:t>P</a:t>
            </a:r>
            <a:r>
              <a:rPr lang="en-US" altLang="en-US"/>
              <a:t> to </a:t>
            </a:r>
            <a:r>
              <a:rPr lang="en-US" altLang="en-US" i="1"/>
              <a:t>Q</a:t>
            </a:r>
            <a:r>
              <a:rPr lang="en-US" altLang="en-US"/>
              <a:t> is:</a:t>
            </a:r>
          </a:p>
        </p:txBody>
      </p:sp>
      <p:sp>
        <p:nvSpPr>
          <p:cNvPr id="156676" name="Text Box 4">
            <a:extLst>
              <a:ext uri="{FF2B5EF4-FFF2-40B4-BE49-F238E27FC236}">
                <a16:creationId xmlns:a16="http://schemas.microsoft.com/office/drawing/2014/main" id="{42D062E6-935A-439F-83DF-002A12D96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 a</a:t>
            </a:r>
          </a:p>
        </p:txBody>
      </p:sp>
      <p:graphicFrame>
        <p:nvGraphicFramePr>
          <p:cNvPr id="156677" name="Object 5">
            <a:extLst>
              <a:ext uri="{FF2B5EF4-FFF2-40B4-BE49-F238E27FC236}">
                <a16:creationId xmlns:a16="http://schemas.microsoft.com/office/drawing/2014/main" id="{D3A0311C-B82A-43E5-892A-AE7D8C660C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40513" y="957263"/>
          <a:ext cx="25034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2" name="Equation" r:id="rId4" imgW="927100" imgH="241300" progId="Equation.DSMT4">
                  <p:embed/>
                </p:oleObj>
              </mc:Choice>
              <mc:Fallback>
                <p:oleObj name="Equation" r:id="rId4" imgW="9271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957263"/>
                        <a:ext cx="250348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8" name="Object 6">
            <a:extLst>
              <a:ext uri="{FF2B5EF4-FFF2-40B4-BE49-F238E27FC236}">
                <a16:creationId xmlns:a16="http://schemas.microsoft.com/office/drawing/2014/main" id="{69DBD09C-A91F-4CA8-8094-E69C73EB0B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1088" y="1595438"/>
          <a:ext cx="2209800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3" name="Equation" r:id="rId6" imgW="711200" imgH="228600" progId="Equation.DSMT4">
                  <p:embed/>
                </p:oleObj>
              </mc:Choice>
              <mc:Fallback>
                <p:oleObj name="Equation" r:id="rId6" imgW="7112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1088" y="1595438"/>
                        <a:ext cx="2209800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6679" name="Object 7">
            <a:extLst>
              <a:ext uri="{FF2B5EF4-FFF2-40B4-BE49-F238E27FC236}">
                <a16:creationId xmlns:a16="http://schemas.microsoft.com/office/drawing/2014/main" id="{6C427A32-97CC-4109-B187-79EE3067B0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43300" y="4044950"/>
          <a:ext cx="4953000" cy="201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94" name="Equation" r:id="rId8" imgW="1714500" imgH="698500" progId="Equation.DSMT4">
                  <p:embed/>
                </p:oleObj>
              </mc:Choice>
              <mc:Fallback>
                <p:oleObj name="Equation" r:id="rId8" imgW="1714500" imgH="6985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3300" y="4044950"/>
                        <a:ext cx="4953000" cy="201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3">
            <a:extLst>
              <a:ext uri="{FF2B5EF4-FFF2-40B4-BE49-F238E27FC236}">
                <a16:creationId xmlns:a16="http://schemas.microsoft.com/office/drawing/2014/main" id="{10721BD9-18AE-490A-A297-466232853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3CEC364C-853C-45ED-B296-420DCCE39E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According to Theorem 15, </a:t>
            </a:r>
            <a:r>
              <a:rPr lang="en-US" altLang="en-US" sz="3400" i="1"/>
              <a:t>f</a:t>
            </a:r>
            <a:r>
              <a:rPr lang="en-US" altLang="en-US" sz="3400"/>
              <a:t> increases fastest in the direction of the gradient vector                       </a:t>
            </a:r>
            <a:r>
              <a:rPr lang="en-US" altLang="en-US"/>
              <a:t>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So, the maximum rate of change is:</a:t>
            </a:r>
          </a:p>
        </p:txBody>
      </p:sp>
      <p:sp>
        <p:nvSpPr>
          <p:cNvPr id="158724" name="Text Box 4">
            <a:extLst>
              <a:ext uri="{FF2B5EF4-FFF2-40B4-BE49-F238E27FC236}">
                <a16:creationId xmlns:a16="http://schemas.microsoft.com/office/drawing/2014/main" id="{D30FF5E8-8022-4FA1-B292-7756A12DA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 b</a:t>
            </a:r>
          </a:p>
        </p:txBody>
      </p:sp>
      <p:graphicFrame>
        <p:nvGraphicFramePr>
          <p:cNvPr id="158725" name="Object 5">
            <a:extLst>
              <a:ext uri="{FF2B5EF4-FFF2-40B4-BE49-F238E27FC236}">
                <a16:creationId xmlns:a16="http://schemas.microsoft.com/office/drawing/2014/main" id="{5D362953-5012-414C-BA70-0D6AE7BEA6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17700" y="2417763"/>
          <a:ext cx="27908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5" name="Equation" r:id="rId4" imgW="977476" imgH="203112" progId="Equation.DSMT4">
                  <p:embed/>
                </p:oleObj>
              </mc:Choice>
              <mc:Fallback>
                <p:oleObj name="Equation" r:id="rId4" imgW="977476" imgH="203112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2417763"/>
                        <a:ext cx="279082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8726" name="Object 6">
            <a:extLst>
              <a:ext uri="{FF2B5EF4-FFF2-40B4-BE49-F238E27FC236}">
                <a16:creationId xmlns:a16="http://schemas.microsoft.com/office/drawing/2014/main" id="{AF5DF1C5-F33A-4E95-9811-4DA8237261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0250" y="4616450"/>
          <a:ext cx="4267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6" name="Equation" r:id="rId6" imgW="1422400" imgH="266700" progId="Equation.DSMT4">
                  <p:embed/>
                </p:oleObj>
              </mc:Choice>
              <mc:Fallback>
                <p:oleObj name="Equation" r:id="rId6" imgW="1422400" imgH="266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250" y="4616450"/>
                        <a:ext cx="42672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3">
            <a:extLst>
              <a:ext uri="{FF2B5EF4-FFF2-40B4-BE49-F238E27FC236}">
                <a16:creationId xmlns:a16="http://schemas.microsoft.com/office/drawing/2014/main" id="{4615CDDA-EC0D-4708-B5AD-C901BC9191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17389558-E08C-467F-8750-3D914F161D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Suppose that the temperature at a point </a:t>
            </a:r>
            <a:br>
              <a:rPr lang="en-US" altLang="en-US"/>
            </a:b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in space is given by </a:t>
            </a:r>
            <a:br>
              <a:rPr lang="en-US" altLang="en-US"/>
            </a:br>
            <a:r>
              <a:rPr lang="en-US" altLang="en-US"/>
              <a:t>	</a:t>
            </a:r>
            <a:br>
              <a:rPr lang="en-US" altLang="en-US"/>
            </a:br>
            <a:r>
              <a:rPr lang="en-US" altLang="en-US"/>
              <a:t>	   </a:t>
            </a:r>
            <a:r>
              <a:rPr lang="en-US" altLang="en-US" i="1"/>
              <a:t>T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= 80/(1 + 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+ 2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+ 3</a:t>
            </a:r>
            <a:r>
              <a:rPr lang="en-US" altLang="en-US" i="1"/>
              <a:t>z</a:t>
            </a:r>
            <a:r>
              <a:rPr lang="en-US" altLang="en-US" baseline="30000"/>
              <a:t>2</a:t>
            </a:r>
            <a:r>
              <a:rPr lang="en-US" altLang="en-US"/>
              <a:t>)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where:</a:t>
            </a:r>
          </a:p>
          <a:p>
            <a:pPr lvl="1" eaLnBrk="1" hangingPunct="1"/>
            <a:r>
              <a:rPr lang="en-US" altLang="en-US" sz="2400" i="1"/>
              <a:t>T</a:t>
            </a:r>
            <a:r>
              <a:rPr lang="en-US" altLang="en-US" sz="2400"/>
              <a:t> is measured in degrees Celsius.</a:t>
            </a:r>
          </a:p>
          <a:p>
            <a:pPr lvl="1" eaLnBrk="1" hangingPunct="1"/>
            <a:r>
              <a:rPr lang="en-US" altLang="en-US" sz="2400" i="1"/>
              <a:t>x</a:t>
            </a:r>
            <a:r>
              <a:rPr lang="en-US" altLang="en-US" sz="2400"/>
              <a:t>, </a:t>
            </a:r>
            <a:r>
              <a:rPr lang="en-US" altLang="en-US" sz="2400" i="1"/>
              <a:t>y</a:t>
            </a:r>
            <a:r>
              <a:rPr lang="en-US" altLang="en-US" sz="2400"/>
              <a:t>, </a:t>
            </a:r>
            <a:r>
              <a:rPr lang="en-US" altLang="en-US" sz="2400" i="1"/>
              <a:t>z</a:t>
            </a:r>
            <a:r>
              <a:rPr lang="en-US" altLang="en-US" sz="2400"/>
              <a:t> is measured in meters.</a:t>
            </a:r>
          </a:p>
        </p:txBody>
      </p:sp>
      <p:sp>
        <p:nvSpPr>
          <p:cNvPr id="160772" name="Text Box 5">
            <a:extLst>
              <a:ext uri="{FF2B5EF4-FFF2-40B4-BE49-F238E27FC236}">
                <a16:creationId xmlns:a16="http://schemas.microsoft.com/office/drawing/2014/main" id="{19A85CEB-6075-4D84-A41F-80E94B374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3">
            <a:extLst>
              <a:ext uri="{FF2B5EF4-FFF2-40B4-BE49-F238E27FC236}">
                <a16:creationId xmlns:a16="http://schemas.microsoft.com/office/drawing/2014/main" id="{0ABF96BF-AEA1-455C-823C-AC90D07E8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8B2125DA-C418-46A2-BC61-EC2FE82305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In which direction does the temperature increase fastest at the point (1, 1, –2)?</a:t>
            </a:r>
          </a:p>
          <a:p>
            <a:pPr eaLnBrk="1" hangingPunct="1"/>
            <a:endParaRPr lang="en-US" altLang="en-US" sz="3400"/>
          </a:p>
          <a:p>
            <a:pPr eaLnBrk="1" hangingPunct="1"/>
            <a:r>
              <a:rPr lang="en-US" altLang="en-US" sz="3400"/>
              <a:t>What is the maximum rate of increase?</a:t>
            </a:r>
          </a:p>
        </p:txBody>
      </p:sp>
      <p:sp>
        <p:nvSpPr>
          <p:cNvPr id="162820" name="Text Box 5">
            <a:extLst>
              <a:ext uri="{FF2B5EF4-FFF2-40B4-BE49-F238E27FC236}">
                <a16:creationId xmlns:a16="http://schemas.microsoft.com/office/drawing/2014/main" id="{98E738E4-E52F-4138-9C8E-C4E5434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F4933C2D-9210-4F13-A100-BF81439D56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8D302B81-3743-402B-A2AC-5774E80620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gradient of </a:t>
            </a:r>
            <a:r>
              <a:rPr lang="en-US" altLang="en-US" i="1"/>
              <a:t>T</a:t>
            </a:r>
            <a:r>
              <a:rPr lang="en-US" altLang="en-US"/>
              <a:t> is:</a:t>
            </a:r>
          </a:p>
        </p:txBody>
      </p:sp>
      <p:sp>
        <p:nvSpPr>
          <p:cNvPr id="164868" name="Text Box 4">
            <a:extLst>
              <a:ext uri="{FF2B5EF4-FFF2-40B4-BE49-F238E27FC236}">
                <a16:creationId xmlns:a16="http://schemas.microsoft.com/office/drawing/2014/main" id="{BB047EC3-5CAA-4B36-9746-48BE62F92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  <p:graphicFrame>
        <p:nvGraphicFramePr>
          <p:cNvPr id="164869" name="Object 5">
            <a:extLst>
              <a:ext uri="{FF2B5EF4-FFF2-40B4-BE49-F238E27FC236}">
                <a16:creationId xmlns:a16="http://schemas.microsoft.com/office/drawing/2014/main" id="{E4A2B602-D17A-4677-AA0A-5BC3ED5575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1752600"/>
          <a:ext cx="8232775" cy="442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4" name="Equation" r:id="rId4" imgW="3263900" imgH="1752600" progId="Equation.DSMT4">
                  <p:embed/>
                </p:oleObj>
              </mc:Choice>
              <mc:Fallback>
                <p:oleObj name="Equation" r:id="rId4" imgW="3263900" imgH="175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752600"/>
                        <a:ext cx="8232775" cy="442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3C714486-3960-4299-8505-1AD218A63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0AFC92FA-88F2-4F84-8334-F105FFFAD7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0225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At the point (1, 1, –2), the gradient vector </a:t>
            </a:r>
            <a:br>
              <a:rPr lang="en-US" altLang="en-US" sz="3400"/>
            </a:br>
            <a:r>
              <a:rPr lang="en-US" altLang="en-US" sz="3400"/>
              <a:t>is:</a:t>
            </a:r>
          </a:p>
        </p:txBody>
      </p:sp>
      <p:sp>
        <p:nvSpPr>
          <p:cNvPr id="166916" name="Text Box 4">
            <a:extLst>
              <a:ext uri="{FF2B5EF4-FFF2-40B4-BE49-F238E27FC236}">
                <a16:creationId xmlns:a16="http://schemas.microsoft.com/office/drawing/2014/main" id="{7C49E94B-B96D-4839-AA41-227EFDABB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  <p:graphicFrame>
        <p:nvGraphicFramePr>
          <p:cNvPr id="166917" name="Object 5">
            <a:extLst>
              <a:ext uri="{FF2B5EF4-FFF2-40B4-BE49-F238E27FC236}">
                <a16:creationId xmlns:a16="http://schemas.microsoft.com/office/drawing/2014/main" id="{580ABFC9-54CA-4228-BF0D-FD04C3615F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7525" y="2857500"/>
          <a:ext cx="5943600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2" name="Equation" r:id="rId4" imgW="1892300" imgH="457200" progId="Equation.DSMT4">
                  <p:embed/>
                </p:oleObj>
              </mc:Choice>
              <mc:Fallback>
                <p:oleObj name="Equation" r:id="rId4" imgW="189230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2857500"/>
                        <a:ext cx="5943600" cy="143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7AF3C377-0D78-49AD-9F53-4D3CDA5704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AE2C3DF4-CAED-43C5-BFEE-1A788BF925E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By Theorem 15, the temperature increases fastest in the direction of the gradient vector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Equivalently, it does so in the direction of </a:t>
            </a:r>
            <a:br>
              <a:rPr lang="en-US" altLang="en-US" sz="2600"/>
            </a:br>
            <a:r>
              <a:rPr lang="en-US" altLang="en-US" sz="2600"/>
              <a:t>–</a:t>
            </a:r>
            <a:r>
              <a:rPr lang="en-US" altLang="en-US" sz="2600" b="1"/>
              <a:t>i</a:t>
            </a:r>
            <a:r>
              <a:rPr lang="en-US" altLang="en-US" sz="2600"/>
              <a:t> – 2 </a:t>
            </a:r>
            <a:r>
              <a:rPr lang="en-US" altLang="en-US" sz="2600" b="1"/>
              <a:t>j</a:t>
            </a:r>
            <a:r>
              <a:rPr lang="en-US" altLang="en-US" sz="2600"/>
              <a:t> + 6 </a:t>
            </a:r>
            <a:r>
              <a:rPr lang="en-US" altLang="en-US" sz="2600" b="1"/>
              <a:t>k</a:t>
            </a:r>
            <a:r>
              <a:rPr lang="en-US" altLang="en-US" sz="2600"/>
              <a:t> or the unit vector (–</a:t>
            </a:r>
            <a:r>
              <a:rPr lang="en-US" altLang="en-US" sz="2600" b="1"/>
              <a:t>i</a:t>
            </a:r>
            <a:r>
              <a:rPr lang="en-US" altLang="en-US" sz="2600"/>
              <a:t> – 2 </a:t>
            </a:r>
            <a:r>
              <a:rPr lang="en-US" altLang="en-US" sz="2600" b="1"/>
              <a:t>j</a:t>
            </a:r>
            <a:r>
              <a:rPr lang="en-US" altLang="en-US" sz="2600"/>
              <a:t> + 6 </a:t>
            </a:r>
            <a:r>
              <a:rPr lang="en-US" altLang="en-US" sz="2600" b="1"/>
              <a:t>k</a:t>
            </a:r>
            <a:r>
              <a:rPr lang="en-US" altLang="en-US" sz="2600"/>
              <a:t>)/      .</a:t>
            </a:r>
          </a:p>
        </p:txBody>
      </p:sp>
      <p:sp>
        <p:nvSpPr>
          <p:cNvPr id="168964" name="Text Box 4">
            <a:extLst>
              <a:ext uri="{FF2B5EF4-FFF2-40B4-BE49-F238E27FC236}">
                <a16:creationId xmlns:a16="http://schemas.microsoft.com/office/drawing/2014/main" id="{B224FB4F-17A3-4D45-9E7B-258D43AE3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  <p:graphicFrame>
        <p:nvGraphicFramePr>
          <p:cNvPr id="168965" name="Object 5">
            <a:extLst>
              <a:ext uri="{FF2B5EF4-FFF2-40B4-BE49-F238E27FC236}">
                <a16:creationId xmlns:a16="http://schemas.microsoft.com/office/drawing/2014/main" id="{2D35EB09-97CC-43E1-926C-9B956FF4F02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20875" y="2709863"/>
          <a:ext cx="5486400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5" name="Equation" r:id="rId4" imgW="1778000" imgH="228600" progId="Equation.DSMT4">
                  <p:embed/>
                </p:oleObj>
              </mc:Choice>
              <mc:Fallback>
                <p:oleObj name="Equation" r:id="rId4" imgW="17780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2709863"/>
                        <a:ext cx="5486400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8966" name="Object 6">
            <a:extLst>
              <a:ext uri="{FF2B5EF4-FFF2-40B4-BE49-F238E27FC236}">
                <a16:creationId xmlns:a16="http://schemas.microsoft.com/office/drawing/2014/main" id="{361CDC68-6415-454D-9CB6-5C8CF8F2E1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159750" y="4524375"/>
          <a:ext cx="6096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976" name="Equation" r:id="rId6" imgW="304536" imgH="215713" progId="Equation.DSMT4">
                  <p:embed/>
                </p:oleObj>
              </mc:Choice>
              <mc:Fallback>
                <p:oleObj name="Equation" r:id="rId6" imgW="304536" imgH="215713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9750" y="4524375"/>
                        <a:ext cx="6096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85B2465B-0EE4-413F-B42E-4489107A4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MAXIMIZING DIRECTIONAL DERIV.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90EF6D2F-2515-46EA-BF5A-4B73038B73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maximum rate of increase is the length </a:t>
            </a:r>
            <a:br>
              <a:rPr lang="en-US" altLang="en-US"/>
            </a:br>
            <a:r>
              <a:rPr lang="en-US" altLang="en-US"/>
              <a:t>of the gradient vector: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Thus, the maximum rate of increase </a:t>
            </a:r>
            <a:br>
              <a:rPr lang="en-US" altLang="en-US" sz="2600"/>
            </a:br>
            <a:r>
              <a:rPr lang="en-US" altLang="en-US" sz="2600"/>
              <a:t>of temperature is:</a:t>
            </a:r>
          </a:p>
        </p:txBody>
      </p:sp>
      <p:sp>
        <p:nvSpPr>
          <p:cNvPr id="171012" name="Text Box 4">
            <a:extLst>
              <a:ext uri="{FF2B5EF4-FFF2-40B4-BE49-F238E27FC236}">
                <a16:creationId xmlns:a16="http://schemas.microsoft.com/office/drawing/2014/main" id="{3635F295-6CC3-4FAF-8D6C-30965EFC8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7</a:t>
            </a:r>
          </a:p>
        </p:txBody>
      </p:sp>
      <p:graphicFrame>
        <p:nvGraphicFramePr>
          <p:cNvPr id="171013" name="Object 5">
            <a:extLst>
              <a:ext uri="{FF2B5EF4-FFF2-40B4-BE49-F238E27FC236}">
                <a16:creationId xmlns:a16="http://schemas.microsoft.com/office/drawing/2014/main" id="{3F0F780B-C119-4FF2-B541-A372FF1A59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6625" y="2578100"/>
          <a:ext cx="5349875" cy="150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3" name="Equation" r:id="rId4" imgW="1803400" imgH="508000" progId="Equation.DSMT4">
                  <p:embed/>
                </p:oleObj>
              </mc:Choice>
              <mc:Fallback>
                <p:oleObj name="Equation" r:id="rId4" imgW="1803400" imgH="508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5" y="2578100"/>
                        <a:ext cx="5349875" cy="150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4" name="Object 6">
            <a:extLst>
              <a:ext uri="{FF2B5EF4-FFF2-40B4-BE49-F238E27FC236}">
                <a16:creationId xmlns:a16="http://schemas.microsoft.com/office/drawing/2014/main" id="{C2BB32EC-9494-4712-8E2D-918B4302D0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5000625"/>
          <a:ext cx="24384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024" name="Equation" r:id="rId6" imgW="939392" imgH="253890" progId="Equation.DSMT4">
                  <p:embed/>
                </p:oleObj>
              </mc:Choice>
              <mc:Fallback>
                <p:oleObj name="Equation" r:id="rId6" imgW="939392" imgH="25389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000625"/>
                        <a:ext cx="2438400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5520EE5E-6DBE-40BD-A665-1233C9184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324600" cy="585788"/>
          </a:xfrm>
        </p:spPr>
        <p:txBody>
          <a:bodyPr/>
          <a:lstStyle/>
          <a:p>
            <a:pPr eaLnBrk="1" hangingPunct="1"/>
            <a:r>
              <a:rPr lang="en-US" altLang="en-US"/>
              <a:t>TANGENT PLANES TO LEVEL SURFACES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1464B5D8-221D-4F9B-8134-64FE092C934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Suppose </a:t>
            </a:r>
            <a:r>
              <a:rPr lang="en-US" altLang="en-US" sz="3600" i="1"/>
              <a:t>S</a:t>
            </a:r>
            <a:r>
              <a:rPr lang="en-US" altLang="en-US" sz="3600"/>
              <a:t> is a surface with </a:t>
            </a:r>
            <a:br>
              <a:rPr lang="en-US" altLang="en-US" sz="3600"/>
            </a:br>
            <a:r>
              <a:rPr lang="en-US" altLang="en-US" sz="3600"/>
              <a:t>equation </a:t>
            </a:r>
            <a:br>
              <a:rPr lang="en-US" altLang="en-US" sz="3600"/>
            </a:br>
            <a:r>
              <a:rPr lang="en-US" altLang="en-US" sz="3600"/>
              <a:t>			</a:t>
            </a:r>
            <a:r>
              <a:rPr lang="en-US" altLang="en-US" sz="3600" i="1"/>
              <a:t>F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/>
              <a:t>, </a:t>
            </a:r>
            <a:r>
              <a:rPr lang="en-US" altLang="en-US" sz="3600" i="1"/>
              <a:t>z</a:t>
            </a:r>
            <a:r>
              <a:rPr lang="en-US" altLang="en-US" sz="3600"/>
              <a:t>)</a:t>
            </a:r>
          </a:p>
          <a:p>
            <a:pPr lvl="1" eaLnBrk="1" hangingPunct="1"/>
            <a:endParaRPr lang="en-US" altLang="en-US" sz="36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That is, it is a level surface of a function </a:t>
            </a:r>
            <a:r>
              <a:rPr lang="en-US" altLang="en-US" sz="2600" i="1"/>
              <a:t>F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of three variables.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258" name="Rectangle 2">
            <a:extLst>
              <a:ext uri="{FF2B5EF4-FFF2-40B4-BE49-F238E27FC236}">
                <a16:creationId xmlns:a16="http://schemas.microsoft.com/office/drawing/2014/main" id="{07E52122-740A-4F1A-BD14-7237D8A23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point (1, 3) lies partway between </a:t>
            </a:r>
            <a:br>
              <a:rPr lang="en-US" altLang="en-US"/>
            </a:br>
            <a:r>
              <a:rPr lang="en-US" altLang="en-US"/>
              <a:t>the level curves with </a:t>
            </a:r>
            <a:r>
              <a:rPr lang="en-US" altLang="en-US" i="1"/>
              <a:t>z</a:t>
            </a:r>
            <a:r>
              <a:rPr lang="en-US" altLang="en-US"/>
              <a:t>-values 70 and 80.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400"/>
              <a:t>We estimate </a:t>
            </a:r>
            <a:br>
              <a:rPr lang="en-US" altLang="en-US" sz="2400"/>
            </a:br>
            <a:r>
              <a:rPr lang="en-US" altLang="en-US" sz="2400"/>
              <a:t>that: </a:t>
            </a:r>
            <a:br>
              <a:rPr lang="en-US" altLang="en-US" sz="2400"/>
            </a:br>
            <a:r>
              <a:rPr lang="en-US" altLang="en-US" sz="2400"/>
              <a:t>		</a:t>
            </a:r>
            <a:r>
              <a:rPr lang="en-US" altLang="en-US" sz="2400" i="1"/>
              <a:t>f</a:t>
            </a:r>
            <a:r>
              <a:rPr lang="en-US" altLang="en-US" sz="2400"/>
              <a:t>(1, 3) </a:t>
            </a:r>
            <a:r>
              <a:rPr lang="en-US" altLang="en-US" sz="2400">
                <a:cs typeface="Arial" panose="020B0604020202020204" pitchFamily="34" charset="0"/>
              </a:rPr>
              <a:t>≈</a:t>
            </a:r>
            <a:r>
              <a:rPr lang="en-US" altLang="en-US" sz="2400"/>
              <a:t> 73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Similarly, we estimate </a:t>
            </a:r>
            <a:br>
              <a:rPr lang="en-US" altLang="en-US" sz="2400"/>
            </a:br>
            <a:r>
              <a:rPr lang="en-US" altLang="en-US" sz="2400"/>
              <a:t>that:</a:t>
            </a:r>
            <a:r>
              <a:rPr lang="en-US" altLang="en-US" sz="2400" i="1"/>
              <a:t> </a:t>
            </a:r>
            <a:br>
              <a:rPr lang="en-US" altLang="en-US" sz="2400" i="1"/>
            </a:br>
            <a:r>
              <a:rPr lang="en-US" altLang="en-US" sz="2400" i="1"/>
              <a:t>		f</a:t>
            </a:r>
            <a:r>
              <a:rPr lang="en-US" altLang="en-US" sz="2400"/>
              <a:t>(4, 5) </a:t>
            </a:r>
            <a:r>
              <a:rPr lang="en-US" altLang="en-US" sz="2400">
                <a:cs typeface="Arial" panose="020B0604020202020204" pitchFamily="34" charset="0"/>
              </a:rPr>
              <a:t>≈</a:t>
            </a:r>
            <a:r>
              <a:rPr lang="en-US" altLang="en-US" sz="2400"/>
              <a:t> 56</a:t>
            </a:r>
          </a:p>
        </p:txBody>
      </p:sp>
      <p:sp>
        <p:nvSpPr>
          <p:cNvPr id="1120259" name="Rectangle 3">
            <a:extLst>
              <a:ext uri="{FF2B5EF4-FFF2-40B4-BE49-F238E27FC236}">
                <a16:creationId xmlns:a16="http://schemas.microsoft.com/office/drawing/2014/main" id="{53EEC815-778F-4C8F-8F3A-AC0100AD5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120260" name="Text Box 4">
            <a:extLst>
              <a:ext uri="{FF2B5EF4-FFF2-40B4-BE49-F238E27FC236}">
                <a16:creationId xmlns:a16="http://schemas.microsoft.com/office/drawing/2014/main" id="{EA996812-9C0D-4BA0-A1B1-CDC652E65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pic>
        <p:nvPicPr>
          <p:cNvPr id="1120261" name="Picture 5">
            <a:extLst>
              <a:ext uri="{FF2B5EF4-FFF2-40B4-BE49-F238E27FC236}">
                <a16:creationId xmlns:a16="http://schemas.microsoft.com/office/drawing/2014/main" id="{39BAD860-29F6-4289-80E4-84136EA6B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784475"/>
            <a:ext cx="4032250" cy="379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0262" name="Rectangle 6">
            <a:extLst>
              <a:ext uri="{FF2B5EF4-FFF2-40B4-BE49-F238E27FC236}">
                <a16:creationId xmlns:a16="http://schemas.microsoft.com/office/drawing/2014/main" id="{890BB867-E61E-4834-8DB2-392499F3C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667000"/>
            <a:ext cx="4321175" cy="40259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14620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26228F50-5615-43D7-A858-F090991AD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324600" cy="585788"/>
          </a:xfrm>
        </p:spPr>
        <p:txBody>
          <a:bodyPr/>
          <a:lstStyle/>
          <a:p>
            <a:pPr eaLnBrk="1" hangingPunct="1"/>
            <a:r>
              <a:rPr lang="en-US" altLang="en-US"/>
              <a:t>TANGENT PLANES TO LEVEL SURFACES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DBDB1800-DBBC-46A6-8DCB-9760C21EF9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096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000"/>
              <a:t>Then, let </a:t>
            </a:r>
            <a:br>
              <a:rPr lang="en-US" altLang="en-US" sz="4000"/>
            </a:br>
            <a:r>
              <a:rPr lang="en-US" altLang="en-US" sz="4000"/>
              <a:t>			</a:t>
            </a:r>
            <a:r>
              <a:rPr lang="en-US" altLang="en-US" sz="4000" i="1"/>
              <a:t>P</a:t>
            </a:r>
            <a:r>
              <a:rPr lang="en-US" altLang="en-US" sz="4000"/>
              <a:t>(</a:t>
            </a:r>
            <a:r>
              <a:rPr lang="en-US" altLang="en-US" sz="4000" i="1"/>
              <a:t>x</a:t>
            </a:r>
            <a:r>
              <a:rPr lang="en-US" altLang="en-US" sz="4000" baseline="-25000"/>
              <a:t>0</a:t>
            </a:r>
            <a:r>
              <a:rPr lang="en-US" altLang="en-US" sz="4000"/>
              <a:t>, </a:t>
            </a:r>
            <a:r>
              <a:rPr lang="en-US" altLang="en-US" sz="4000" i="1"/>
              <a:t>y</a:t>
            </a:r>
            <a:r>
              <a:rPr lang="en-US" altLang="en-US" sz="4000" baseline="-25000"/>
              <a:t>0</a:t>
            </a:r>
            <a:r>
              <a:rPr lang="en-US" altLang="en-US" sz="4000"/>
              <a:t>, </a:t>
            </a:r>
            <a:r>
              <a:rPr lang="en-US" altLang="en-US" sz="4000" i="1"/>
              <a:t>z</a:t>
            </a:r>
            <a:r>
              <a:rPr lang="en-US" altLang="en-US" sz="4000" baseline="-25000"/>
              <a:t>0</a:t>
            </a:r>
            <a:r>
              <a:rPr lang="en-US" altLang="en-US" sz="4000"/>
              <a:t>) </a:t>
            </a:r>
            <a:br>
              <a:rPr lang="en-US" altLang="en-US" sz="4000"/>
            </a:br>
            <a:br>
              <a:rPr lang="en-US" altLang="en-US" sz="4000"/>
            </a:br>
            <a:r>
              <a:rPr lang="en-US" altLang="en-US" sz="4000"/>
              <a:t>be a point on </a:t>
            </a:r>
            <a:r>
              <a:rPr lang="en-US" altLang="en-US" sz="4000" i="1"/>
              <a:t>S.</a:t>
            </a:r>
            <a:r>
              <a:rPr lang="en-US" altLang="en-US" sz="4000"/>
              <a:t> 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5">
            <a:extLst>
              <a:ext uri="{FF2B5EF4-FFF2-40B4-BE49-F238E27FC236}">
                <a16:creationId xmlns:a16="http://schemas.microsoft.com/office/drawing/2014/main" id="{4F7CAF2B-2E5B-4A24-B2C9-BB9B2FCBB7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3246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TANGENT PLANES TO LEVEL SURFACES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FA1E7E32-6A97-4EBB-ADAC-C2CB4AA279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Then, let</a:t>
            </a:r>
            <a:r>
              <a:rPr lang="en-US" altLang="en-US" sz="3400" i="1"/>
              <a:t> C</a:t>
            </a:r>
            <a:r>
              <a:rPr lang="en-US" altLang="en-US" sz="3400"/>
              <a:t> be any curve that lies on </a:t>
            </a:r>
            <a:br>
              <a:rPr lang="en-US" altLang="en-US" sz="3400"/>
            </a:br>
            <a:r>
              <a:rPr lang="en-US" altLang="en-US" sz="3400"/>
              <a:t>the surface </a:t>
            </a:r>
            <a:r>
              <a:rPr lang="en-US" altLang="en-US" sz="3400" i="1"/>
              <a:t>S</a:t>
            </a:r>
            <a:r>
              <a:rPr lang="en-US" altLang="en-US" sz="3400"/>
              <a:t> and passes through </a:t>
            </a:r>
            <a:br>
              <a:rPr lang="en-US" altLang="en-US" sz="3400"/>
            </a:br>
            <a:r>
              <a:rPr lang="en-US" altLang="en-US" sz="3400"/>
              <a:t>the point </a:t>
            </a:r>
            <a:r>
              <a:rPr lang="en-US" altLang="en-US" sz="3400" i="1"/>
              <a:t>P</a:t>
            </a:r>
            <a:r>
              <a:rPr lang="en-US" altLang="en-US" sz="3400"/>
              <a:t>.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Recall from Section 13.1 that the curve </a:t>
            </a:r>
            <a:r>
              <a:rPr lang="en-US" altLang="en-US" sz="2400" i="1"/>
              <a:t>C</a:t>
            </a: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is described by a continuous vector function 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			</a:t>
            </a:r>
            <a:r>
              <a:rPr lang="en-US" altLang="en-US" sz="2400" b="1"/>
              <a:t>r</a:t>
            </a:r>
            <a:r>
              <a:rPr lang="en-US" altLang="en-US" sz="2400"/>
              <a:t>(</a:t>
            </a:r>
            <a:r>
              <a:rPr lang="en-US" altLang="en-US" sz="2400" i="1"/>
              <a:t>t</a:t>
            </a:r>
            <a:r>
              <a:rPr lang="en-US" altLang="en-US" sz="2400"/>
              <a:t>) = </a:t>
            </a:r>
            <a:r>
              <a:rPr lang="en-US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sz="2400" i="1">
                <a:ea typeface="MS Mincho" panose="02020609040205080304" pitchFamily="49" charset="-128"/>
              </a:rPr>
              <a:t>x</a:t>
            </a:r>
            <a:r>
              <a:rPr lang="en-US" altLang="en-US" sz="2400">
                <a:ea typeface="MS Mincho" panose="02020609040205080304" pitchFamily="49" charset="-128"/>
              </a:rPr>
              <a:t>(</a:t>
            </a:r>
            <a:r>
              <a:rPr lang="en-US" altLang="en-US" sz="2400" i="1">
                <a:ea typeface="MS Mincho" panose="02020609040205080304" pitchFamily="49" charset="-128"/>
              </a:rPr>
              <a:t>t</a:t>
            </a:r>
            <a:r>
              <a:rPr lang="en-US" altLang="en-US" sz="2400">
                <a:ea typeface="MS Mincho" panose="02020609040205080304" pitchFamily="49" charset="-128"/>
              </a:rPr>
              <a:t>), </a:t>
            </a:r>
            <a:r>
              <a:rPr lang="en-US" altLang="en-US" sz="2400" i="1">
                <a:ea typeface="MS Mincho" panose="02020609040205080304" pitchFamily="49" charset="-128"/>
              </a:rPr>
              <a:t>y</a:t>
            </a:r>
            <a:r>
              <a:rPr lang="en-US" altLang="en-US" sz="2400">
                <a:ea typeface="MS Mincho" panose="02020609040205080304" pitchFamily="49" charset="-128"/>
              </a:rPr>
              <a:t>(</a:t>
            </a:r>
            <a:r>
              <a:rPr lang="en-US" altLang="en-US" sz="2400" i="1">
                <a:ea typeface="MS Mincho" panose="02020609040205080304" pitchFamily="49" charset="-128"/>
              </a:rPr>
              <a:t>t</a:t>
            </a:r>
            <a:r>
              <a:rPr lang="en-US" altLang="en-US" sz="2400">
                <a:ea typeface="MS Mincho" panose="02020609040205080304" pitchFamily="49" charset="-128"/>
              </a:rPr>
              <a:t>), </a:t>
            </a:r>
            <a:r>
              <a:rPr lang="en-US" altLang="en-US" sz="2400" i="1">
                <a:ea typeface="MS Mincho" panose="02020609040205080304" pitchFamily="49" charset="-128"/>
              </a:rPr>
              <a:t>z</a:t>
            </a:r>
            <a:r>
              <a:rPr lang="en-US" altLang="en-US" sz="2400">
                <a:ea typeface="MS Mincho" panose="02020609040205080304" pitchFamily="49" charset="-128"/>
              </a:rPr>
              <a:t>(</a:t>
            </a:r>
            <a:r>
              <a:rPr lang="en-US" altLang="en-US" sz="2400" i="1">
                <a:ea typeface="MS Mincho" panose="02020609040205080304" pitchFamily="49" charset="-128"/>
              </a:rPr>
              <a:t>t</a:t>
            </a:r>
            <a:r>
              <a:rPr lang="en-US" altLang="en-US" sz="2400">
                <a:ea typeface="MS Mincho" panose="02020609040205080304" pitchFamily="49" charset="-128"/>
              </a:rPr>
              <a:t>)</a:t>
            </a:r>
            <a:r>
              <a:rPr lang="en-US" altLang="en-US" sz="2400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endParaRPr lang="en-US" altLang="en-US" sz="240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3">
            <a:extLst>
              <a:ext uri="{FF2B5EF4-FFF2-40B4-BE49-F238E27FC236}">
                <a16:creationId xmlns:a16="http://schemas.microsoft.com/office/drawing/2014/main" id="{EFFF2A8D-5757-47E5-AEA1-7AFD08E5D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3246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TANGENT PLANES TO LEVEL SURFACES</a:t>
            </a:r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18D5C353-C95C-458B-933B-A1BAA32AD9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Let </a:t>
            </a:r>
            <a:r>
              <a:rPr lang="en-US" altLang="en-US" sz="3600" i="1"/>
              <a:t>t</a:t>
            </a:r>
            <a:r>
              <a:rPr lang="en-US" altLang="en-US" sz="3600" baseline="-25000"/>
              <a:t>0</a:t>
            </a:r>
            <a:r>
              <a:rPr lang="en-US" altLang="en-US" sz="3600"/>
              <a:t> be the parameter value corresponding to </a:t>
            </a:r>
            <a:r>
              <a:rPr lang="en-US" altLang="en-US" sz="3600" i="1"/>
              <a:t>P.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lvl="1" eaLnBrk="1" hangingPunct="1"/>
            <a:r>
              <a:rPr lang="en-US" altLang="en-US"/>
              <a:t>That is,</a:t>
            </a:r>
            <a:r>
              <a:rPr lang="en-US" altLang="en-US" i="1"/>
              <a:t> </a:t>
            </a:r>
            <a:br>
              <a:rPr lang="en-US" altLang="en-US" i="1"/>
            </a:br>
            <a:r>
              <a:rPr lang="en-US" altLang="en-US" i="1"/>
              <a:t>			</a:t>
            </a:r>
            <a:r>
              <a:rPr lang="en-US" altLang="en-US" b="1"/>
              <a:t>r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)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x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y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z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  <a:endParaRPr lang="en-US" alt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D69A10AE-0F83-4498-9B06-04E2FB0893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924800" cy="585788"/>
          </a:xfrm>
        </p:spPr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2075B00F-C16F-4226-BE02-278FE5256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Since </a:t>
            </a:r>
            <a:r>
              <a:rPr lang="en-US" altLang="en-US" i="1"/>
              <a:t>C</a:t>
            </a:r>
            <a:r>
              <a:rPr lang="en-US" altLang="en-US"/>
              <a:t> lies on </a:t>
            </a:r>
            <a:r>
              <a:rPr lang="en-US" altLang="en-US" i="1"/>
              <a:t>S</a:t>
            </a:r>
            <a:r>
              <a:rPr lang="en-US" altLang="en-US"/>
              <a:t>, any point (</a:t>
            </a:r>
            <a:r>
              <a:rPr lang="en-US" altLang="en-US" i="1"/>
              <a:t>x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), </a:t>
            </a:r>
            <a:r>
              <a:rPr lang="en-US" altLang="en-US" i="1"/>
              <a:t>y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), </a:t>
            </a:r>
            <a:r>
              <a:rPr lang="en-US" altLang="en-US" i="1"/>
              <a:t>z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))</a:t>
            </a:r>
            <a:br>
              <a:rPr lang="en-US" altLang="en-US"/>
            </a:br>
            <a:r>
              <a:rPr lang="en-US" altLang="en-US"/>
              <a:t>must satisfy the equation of </a:t>
            </a:r>
            <a:r>
              <a:rPr lang="en-US" altLang="en-US" i="1"/>
              <a:t>S.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That is,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), </a:t>
            </a:r>
            <a:r>
              <a:rPr lang="en-US" altLang="en-US" i="1"/>
              <a:t>y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), </a:t>
            </a:r>
            <a:r>
              <a:rPr lang="en-US" altLang="en-US" i="1"/>
              <a:t>z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)) = </a:t>
            </a:r>
            <a:r>
              <a:rPr lang="en-US" altLang="en-US" i="1"/>
              <a:t>k</a:t>
            </a:r>
          </a:p>
        </p:txBody>
      </p:sp>
      <p:sp>
        <p:nvSpPr>
          <p:cNvPr id="181252" name="Text Box 6">
            <a:extLst>
              <a:ext uri="{FF2B5EF4-FFF2-40B4-BE49-F238E27FC236}">
                <a16:creationId xmlns:a16="http://schemas.microsoft.com/office/drawing/2014/main" id="{E502D38E-14AD-4992-B63B-61B2CE48E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16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6">
            <a:extLst>
              <a:ext uri="{FF2B5EF4-FFF2-40B4-BE49-F238E27FC236}">
                <a16:creationId xmlns:a16="http://schemas.microsoft.com/office/drawing/2014/main" id="{DD284A82-3C4B-4EA8-9F73-6D503110E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A389F734-E844-4DBF-84EE-85DA96A881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and </a:t>
            </a:r>
            <a:r>
              <a:rPr lang="en-US" altLang="en-US" i="1"/>
              <a:t>z</a:t>
            </a:r>
            <a:r>
              <a:rPr lang="en-US" altLang="en-US"/>
              <a:t> are differentiable functions of </a:t>
            </a:r>
            <a:r>
              <a:rPr lang="en-US" altLang="en-US" i="1"/>
              <a:t>t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/>
              <a:t> is also differentiable, then we can use the Chain Rule to differentiate both sides of Equation 16:</a:t>
            </a:r>
          </a:p>
        </p:txBody>
      </p:sp>
      <p:graphicFrame>
        <p:nvGraphicFramePr>
          <p:cNvPr id="183300" name="Object 7">
            <a:extLst>
              <a:ext uri="{FF2B5EF4-FFF2-40B4-BE49-F238E27FC236}">
                <a16:creationId xmlns:a16="http://schemas.microsoft.com/office/drawing/2014/main" id="{92F097DD-385A-4152-9D8F-260157B0C2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4219575"/>
          <a:ext cx="54864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6" name="Equation" r:id="rId4" imgW="1727200" imgH="419100" progId="Equation.DSMT4">
                  <p:embed/>
                </p:oleObj>
              </mc:Choice>
              <mc:Fallback>
                <p:oleObj name="Equation" r:id="rId4" imgW="17272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219575"/>
                        <a:ext cx="5486400" cy="133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01" name="Text Box 8">
            <a:extLst>
              <a:ext uri="{FF2B5EF4-FFF2-40B4-BE49-F238E27FC236}">
                <a16:creationId xmlns:a16="http://schemas.microsoft.com/office/drawing/2014/main" id="{CEF3F05B-64E2-4D9C-8836-1F15E9F9F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17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6">
            <a:extLst>
              <a:ext uri="{FF2B5EF4-FFF2-40B4-BE49-F238E27FC236}">
                <a16:creationId xmlns:a16="http://schemas.microsoft.com/office/drawing/2014/main" id="{4E68D34D-1084-42B2-9E1C-E54C025AD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A4A1CB11-8E3D-4233-AB3E-D0491F0181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However, as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and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Equation 17 can be written in terms </a:t>
            </a:r>
            <a:br>
              <a:rPr lang="en-US" altLang="en-US"/>
            </a:br>
            <a:r>
              <a:rPr lang="en-US" altLang="en-US"/>
              <a:t>of a dot product as:</a:t>
            </a:r>
          </a:p>
        </p:txBody>
      </p:sp>
      <p:graphicFrame>
        <p:nvGraphicFramePr>
          <p:cNvPr id="185348" name="Object 7">
            <a:extLst>
              <a:ext uri="{FF2B5EF4-FFF2-40B4-BE49-F238E27FC236}">
                <a16:creationId xmlns:a16="http://schemas.microsoft.com/office/drawing/2014/main" id="{248ECB82-C210-4EB8-97FC-395BF8670C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9675" y="4619625"/>
          <a:ext cx="27432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3" name="Equation" r:id="rId4" imgW="825500" imgH="203200" progId="Equation.DSMT4">
                  <p:embed/>
                </p:oleObj>
              </mc:Choice>
              <mc:Fallback>
                <p:oleObj name="Equation" r:id="rId4" imgW="825500" imgH="2032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9675" y="4619625"/>
                        <a:ext cx="2743200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49" name="Object 8">
            <a:extLst>
              <a:ext uri="{FF2B5EF4-FFF2-40B4-BE49-F238E27FC236}">
                <a16:creationId xmlns:a16="http://schemas.microsoft.com/office/drawing/2014/main" id="{D1361B01-44BD-4EFA-AF6E-ACC4BDE964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7375" y="1031875"/>
          <a:ext cx="3349625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4" name="Equation" r:id="rId6" imgW="1079032" imgH="241195" progId="Equation.DSMT4">
                  <p:embed/>
                </p:oleObj>
              </mc:Choice>
              <mc:Fallback>
                <p:oleObj name="Equation" r:id="rId6" imgW="1079032" imgH="241195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7375" y="1031875"/>
                        <a:ext cx="3349625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5350" name="Object 9">
            <a:extLst>
              <a:ext uri="{FF2B5EF4-FFF2-40B4-BE49-F238E27FC236}">
                <a16:creationId xmlns:a16="http://schemas.microsoft.com/office/drawing/2014/main" id="{5B0D650F-892C-430D-BB2E-1DED71B7519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03500" y="2282825"/>
          <a:ext cx="46355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5" name="Equation" r:id="rId8" imgW="1497950" imgH="203112" progId="Equation.DSMT4">
                  <p:embed/>
                </p:oleObj>
              </mc:Choice>
              <mc:Fallback>
                <p:oleObj name="Equation" r:id="rId8" imgW="1497950" imgH="203112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0" y="2282825"/>
                        <a:ext cx="463550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C854E7-1794-4305-8C00-AAD2933B03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5263F23B-257D-4040-84A8-0A44EC99AA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In particular, when </a:t>
            </a:r>
            <a:r>
              <a:rPr lang="en-US" altLang="en-US" i="1"/>
              <a:t>t</a:t>
            </a:r>
            <a:r>
              <a:rPr lang="en-US" altLang="en-US"/>
              <a:t> = 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br>
              <a:rPr lang="en-US" altLang="en-US"/>
            </a:br>
            <a:r>
              <a:rPr lang="en-US" altLang="en-US"/>
              <a:t>we have: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b="1"/>
              <a:t>r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 baseline="-25000"/>
              <a:t>0</a:t>
            </a:r>
            <a:r>
              <a:rPr lang="en-US" altLang="en-US"/>
              <a:t>) = 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&lt;</a:t>
            </a:r>
            <a:r>
              <a:rPr lang="en-US" altLang="en-US" i="1">
                <a:ea typeface="MS Mincho" panose="02020609040205080304" pitchFamily="49" charset="-128"/>
              </a:rPr>
              <a:t>x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y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ea typeface="MS Mincho" panose="02020609040205080304" pitchFamily="49" charset="-128"/>
              </a:rPr>
              <a:t>, </a:t>
            </a:r>
            <a:r>
              <a:rPr lang="en-US" altLang="en-US" i="1">
                <a:ea typeface="MS Mincho" panose="02020609040205080304" pitchFamily="49" charset="-128"/>
              </a:rPr>
              <a:t>z</a:t>
            </a:r>
            <a:r>
              <a:rPr lang="en-US" altLang="en-US" baseline="-25000">
                <a:ea typeface="MS Mincho" panose="02020609040205080304" pitchFamily="49" charset="-128"/>
              </a:rPr>
              <a:t>0</a:t>
            </a:r>
            <a:r>
              <a:rPr lang="en-US" altLang="en-US">
                <a:latin typeface="MS Mincho" panose="02020609040205080304" pitchFamily="49" charset="-128"/>
                <a:ea typeface="MS Mincho" panose="02020609040205080304" pitchFamily="49" charset="-128"/>
              </a:rPr>
              <a:t>&gt;</a:t>
            </a:r>
          </a:p>
          <a:p>
            <a:pPr eaLnBrk="1" hangingPunct="1"/>
            <a:endParaRPr lang="en-US" altLang="en-US">
              <a:ea typeface="MS Mincho" panose="02020609040205080304" pitchFamily="49" charset="-128"/>
            </a:endParaRPr>
          </a:p>
          <a:p>
            <a:pPr eaLnBrk="1" hangingPunct="1"/>
            <a:r>
              <a:rPr lang="en-US" altLang="en-US">
                <a:ea typeface="MS Mincho" panose="02020609040205080304" pitchFamily="49" charset="-128"/>
              </a:rPr>
              <a:t>So, </a:t>
            </a:r>
            <a:endParaRPr lang="en-US" altLang="en-US"/>
          </a:p>
        </p:txBody>
      </p:sp>
      <p:graphicFrame>
        <p:nvGraphicFramePr>
          <p:cNvPr id="187396" name="Object 4">
            <a:extLst>
              <a:ext uri="{FF2B5EF4-FFF2-40B4-BE49-F238E27FC236}">
                <a16:creationId xmlns:a16="http://schemas.microsoft.com/office/drawing/2014/main" id="{38A34C0C-B6C2-4A17-B1C2-CCA0CD50B6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6325" y="4243388"/>
          <a:ext cx="4876800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2" name="Equation" r:id="rId4" imgW="1498600" imgH="228600" progId="Equation.DSMT4">
                  <p:embed/>
                </p:oleObj>
              </mc:Choice>
              <mc:Fallback>
                <p:oleObj name="Equation" r:id="rId4" imgW="1498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6325" y="4243388"/>
                        <a:ext cx="4876800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Text Box 5">
            <a:extLst>
              <a:ext uri="{FF2B5EF4-FFF2-40B4-BE49-F238E27FC236}">
                <a16:creationId xmlns:a16="http://schemas.microsoft.com/office/drawing/2014/main" id="{7065C31F-1C44-44AF-B520-5764C5018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18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3F72DCE4-9AFC-4601-9121-5AE59B2B8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E512F81B-91AD-4A75-8136-0071A088C29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165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Equation 18 says:</a:t>
            </a:r>
          </a:p>
          <a:p>
            <a:pPr lvl="1" eaLnBrk="1" hangingPunct="1"/>
            <a:endParaRPr lang="en-US" altLang="en-US" sz="2400"/>
          </a:p>
          <a:p>
            <a:pPr lvl="1" eaLnBrk="1" hangingPunct="1"/>
            <a:r>
              <a:rPr lang="en-US" altLang="en-US" sz="2400"/>
              <a:t>The gradient vector at </a:t>
            </a:r>
            <a:r>
              <a:rPr lang="en-US" altLang="en-US" sz="2400" i="1"/>
              <a:t>P</a:t>
            </a:r>
            <a:r>
              <a:rPr lang="en-US" altLang="en-US" sz="2400"/>
              <a:t>, 	                    , </a:t>
            </a:r>
            <a:br>
              <a:rPr lang="en-US" altLang="en-US" sz="2400"/>
            </a:br>
            <a:r>
              <a:rPr lang="en-US" altLang="en-US" sz="2400"/>
              <a:t>is perpendicular to the tangent vector </a:t>
            </a:r>
            <a:r>
              <a:rPr lang="en-US" altLang="en-US" sz="2400" b="1"/>
              <a:t>r</a:t>
            </a:r>
            <a:r>
              <a:rPr lang="en-US" altLang="en-US" sz="2400" i="1"/>
              <a:t>’</a:t>
            </a:r>
            <a:r>
              <a:rPr lang="en-US" altLang="en-US" sz="2400"/>
              <a:t>(</a:t>
            </a:r>
            <a:r>
              <a:rPr lang="en-US" altLang="en-US" sz="2400" i="1"/>
              <a:t>t</a:t>
            </a:r>
            <a:r>
              <a:rPr lang="en-US" altLang="en-US" sz="2400" baseline="-25000"/>
              <a:t>0</a:t>
            </a:r>
            <a:r>
              <a:rPr lang="en-US" altLang="en-US" sz="2400"/>
              <a:t>) </a:t>
            </a:r>
            <a:br>
              <a:rPr lang="en-US" altLang="en-US" sz="2400"/>
            </a:br>
            <a:r>
              <a:rPr lang="en-US" altLang="en-US" sz="2400"/>
              <a:t>to any curve </a:t>
            </a:r>
            <a:r>
              <a:rPr lang="en-US" altLang="en-US" sz="2400" i="1"/>
              <a:t>C</a:t>
            </a:r>
            <a:r>
              <a:rPr lang="en-US" altLang="en-US" sz="2400"/>
              <a:t> on </a:t>
            </a:r>
            <a:r>
              <a:rPr lang="en-US" altLang="en-US" sz="2400" i="1"/>
              <a:t>S</a:t>
            </a:r>
            <a:r>
              <a:rPr lang="en-US" altLang="en-US" sz="2400"/>
              <a:t> </a:t>
            </a:r>
            <a:br>
              <a:rPr lang="en-US" altLang="en-US" sz="2400"/>
            </a:br>
            <a:r>
              <a:rPr lang="en-US" altLang="en-US" sz="2400"/>
              <a:t>that passes through </a:t>
            </a:r>
            <a:r>
              <a:rPr lang="en-US" altLang="en-US" sz="2400" i="1"/>
              <a:t>P</a:t>
            </a:r>
            <a:r>
              <a:rPr lang="en-US" altLang="en-US" sz="2400"/>
              <a:t>.</a:t>
            </a:r>
          </a:p>
        </p:txBody>
      </p:sp>
      <p:graphicFrame>
        <p:nvGraphicFramePr>
          <p:cNvPr id="189444" name="Object 4">
            <a:extLst>
              <a:ext uri="{FF2B5EF4-FFF2-40B4-BE49-F238E27FC236}">
                <a16:creationId xmlns:a16="http://schemas.microsoft.com/office/drawing/2014/main" id="{D2F498CB-1BAD-42A8-85E3-4EA8334F8C1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5675" y="2089150"/>
          <a:ext cx="20574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51" name="Equation" r:id="rId4" imgW="889000" imgH="228600" progId="Equation.DSMT4">
                  <p:embed/>
                </p:oleObj>
              </mc:Choice>
              <mc:Fallback>
                <p:oleObj name="Equation" r:id="rId4" imgW="8890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5675" y="2089150"/>
                        <a:ext cx="20574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9445" name="Picture 5">
            <a:extLst>
              <a:ext uri="{FF2B5EF4-FFF2-40B4-BE49-F238E27FC236}">
                <a16:creationId xmlns:a16="http://schemas.microsoft.com/office/drawing/2014/main" id="{52CDA4BD-3755-4CAC-B2BC-4AD37D6D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65500"/>
            <a:ext cx="4130675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9446" name="Rectangle 6">
            <a:extLst>
              <a:ext uri="{FF2B5EF4-FFF2-40B4-BE49-F238E27FC236}">
                <a16:creationId xmlns:a16="http://schemas.microsoft.com/office/drawing/2014/main" id="{B11D8B66-273C-45EC-B718-63C697CE4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4403725" cy="3421063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917F884E-4FFC-4AB8-B26A-30F97E745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D211F4F8-319C-4EA1-B3C9-8CC3E8A618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If                             , it is thus natural to </a:t>
            </a:r>
            <a:br>
              <a:rPr lang="en-US" altLang="en-US"/>
            </a:br>
            <a:r>
              <a:rPr lang="en-US" altLang="en-US"/>
              <a:t>define the tangent plane to the level surface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= </a:t>
            </a:r>
            <a:r>
              <a:rPr lang="en-US" altLang="en-US" i="1"/>
              <a:t>k</a:t>
            </a:r>
            <a:r>
              <a:rPr lang="en-US" altLang="en-US"/>
              <a:t> at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) as:</a:t>
            </a:r>
          </a:p>
          <a:p>
            <a:pPr lvl="1" eaLnBrk="1" hangingPunct="1"/>
            <a:endParaRPr lang="en-US" altLang="en-US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The plane that passes through </a:t>
            </a:r>
            <a:r>
              <a:rPr lang="en-US" altLang="en-US" sz="2600" i="1"/>
              <a:t>P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and has normal vector</a:t>
            </a:r>
          </a:p>
        </p:txBody>
      </p:sp>
      <p:graphicFrame>
        <p:nvGraphicFramePr>
          <p:cNvPr id="191492" name="Object 4">
            <a:extLst>
              <a:ext uri="{FF2B5EF4-FFF2-40B4-BE49-F238E27FC236}">
                <a16:creationId xmlns:a16="http://schemas.microsoft.com/office/drawing/2014/main" id="{AD1A8C04-A8EA-4881-A232-09030D9537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9488" y="1027113"/>
          <a:ext cx="3271837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2" name="Equation" r:id="rId4" imgW="1117600" imgH="228600" progId="Equation.DSMT4">
                  <p:embed/>
                </p:oleObj>
              </mc:Choice>
              <mc:Fallback>
                <p:oleObj name="Equation" r:id="rId4" imgW="1117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1027113"/>
                        <a:ext cx="3271837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493" name="Object 5">
            <a:extLst>
              <a:ext uri="{FF2B5EF4-FFF2-40B4-BE49-F238E27FC236}">
                <a16:creationId xmlns:a16="http://schemas.microsoft.com/office/drawing/2014/main" id="{7A3625C5-1533-42A5-B017-F2E51A26D8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75200" y="4244975"/>
          <a:ext cx="2514600" cy="64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3" name="Equation" r:id="rId6" imgW="889000" imgH="228600" progId="Equation.DSMT4">
                  <p:embed/>
                </p:oleObj>
              </mc:Choice>
              <mc:Fallback>
                <p:oleObj name="Equation" r:id="rId6" imgW="8890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4244975"/>
                        <a:ext cx="2514600" cy="646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FE9271FC-A58D-423E-AF7D-88A15430B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1A526C1B-AA0C-4468-B381-299890B7D9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59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Using the standard equation of a plane (Equation 7 in Section 12.5), we can write </a:t>
            </a:r>
            <a:br>
              <a:rPr lang="en-US" altLang="en-US"/>
            </a:br>
            <a:r>
              <a:rPr lang="en-US" altLang="en-US"/>
              <a:t>the equation of this tangent plane as:</a:t>
            </a:r>
          </a:p>
        </p:txBody>
      </p:sp>
      <p:graphicFrame>
        <p:nvGraphicFramePr>
          <p:cNvPr id="193540" name="Object 4">
            <a:extLst>
              <a:ext uri="{FF2B5EF4-FFF2-40B4-BE49-F238E27FC236}">
                <a16:creationId xmlns:a16="http://schemas.microsoft.com/office/drawing/2014/main" id="{7275D367-2E10-4665-ACF8-130DE32C622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8650" y="3519488"/>
          <a:ext cx="8286750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6" name="Equation" r:id="rId4" imgW="2844800" imgH="482600" progId="Equation.DSMT4">
                  <p:embed/>
                </p:oleObj>
              </mc:Choice>
              <mc:Fallback>
                <p:oleObj name="Equation" r:id="rId4" imgW="28448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3519488"/>
                        <a:ext cx="8286750" cy="1406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41" name="Text Box 5">
            <a:extLst>
              <a:ext uri="{FF2B5EF4-FFF2-40B4-BE49-F238E27FC236}">
                <a16:creationId xmlns:a16="http://schemas.microsoft.com/office/drawing/2014/main" id="{B860EB9B-E2F2-4778-9E3C-92201696D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19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>
            <a:extLst>
              <a:ext uri="{FF2B5EF4-FFF2-40B4-BE49-F238E27FC236}">
                <a16:creationId xmlns:a16="http://schemas.microsoft.com/office/drawing/2014/main" id="{4661CA03-A0CC-47F2-A62A-E2B436E363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1663" y="893763"/>
            <a:ext cx="8572500" cy="5865812"/>
          </a:xfrm>
        </p:spPr>
        <p:txBody>
          <a:bodyPr/>
          <a:lstStyle/>
          <a:p>
            <a:r>
              <a:rPr lang="en-US" altLang="en-US" sz="3400"/>
              <a:t>Sketch the level curves of the function 			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6 – 3</a:t>
            </a:r>
            <a:r>
              <a:rPr lang="en-US" altLang="en-US" sz="3400" i="1"/>
              <a:t>x –</a:t>
            </a:r>
            <a:r>
              <a:rPr lang="en-US" altLang="en-US" sz="3400"/>
              <a:t> 2</a:t>
            </a:r>
            <a:r>
              <a:rPr lang="en-US" altLang="en-US" sz="3400" i="1"/>
              <a:t>y </a:t>
            </a:r>
            <a:br>
              <a:rPr lang="en-US" altLang="en-US" sz="3400" i="1"/>
            </a:br>
            <a:br>
              <a:rPr lang="en-US" altLang="en-US" sz="3400" i="1"/>
            </a:br>
            <a:r>
              <a:rPr lang="en-US" altLang="en-US" sz="3400"/>
              <a:t>for the values </a:t>
            </a:r>
            <a:br>
              <a:rPr lang="en-US" altLang="en-US" sz="3400"/>
            </a:br>
            <a:r>
              <a:rPr lang="en-US" altLang="en-US" sz="3400"/>
              <a:t>		</a:t>
            </a:r>
            <a:r>
              <a:rPr lang="en-US" altLang="en-US" sz="3400" i="1"/>
              <a:t>k =</a:t>
            </a:r>
            <a:r>
              <a:rPr lang="en-US" altLang="en-US" sz="3400"/>
              <a:t> –6, 0, 6, 12</a:t>
            </a:r>
          </a:p>
        </p:txBody>
      </p:sp>
      <p:sp>
        <p:nvSpPr>
          <p:cNvPr id="1122307" name="Rectangle 3">
            <a:extLst>
              <a:ext uri="{FF2B5EF4-FFF2-40B4-BE49-F238E27FC236}">
                <a16:creationId xmlns:a16="http://schemas.microsoft.com/office/drawing/2014/main" id="{C219AA48-0149-4D13-8ED3-36275AD24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122308" name="Text Box 4">
            <a:extLst>
              <a:ext uri="{FF2B5EF4-FFF2-40B4-BE49-F238E27FC236}">
                <a16:creationId xmlns:a16="http://schemas.microsoft.com/office/drawing/2014/main" id="{63553302-DC32-4573-9E9A-CB25B8565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74568149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ECA01F6D-DD68-4E40-BCB6-B3D91E1731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NORMAL LINE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A22A810C-B547-403D-8A02-9398D88DD4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38200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800"/>
              <a:t>The normal line</a:t>
            </a:r>
            <a:r>
              <a:rPr lang="en-US" altLang="en-US" sz="3800" b="1"/>
              <a:t> </a:t>
            </a:r>
            <a:r>
              <a:rPr lang="en-US" altLang="en-US" sz="3800"/>
              <a:t>to </a:t>
            </a:r>
            <a:r>
              <a:rPr lang="en-US" altLang="en-US" sz="3800" i="1"/>
              <a:t>S</a:t>
            </a:r>
            <a:r>
              <a:rPr lang="en-US" altLang="en-US" sz="3800"/>
              <a:t> at </a:t>
            </a:r>
            <a:r>
              <a:rPr lang="en-US" altLang="en-US" sz="3800" i="1"/>
              <a:t>P</a:t>
            </a:r>
            <a:r>
              <a:rPr lang="en-US" altLang="en-US" sz="3800"/>
              <a:t> is </a:t>
            </a:r>
            <a:br>
              <a:rPr lang="en-US" altLang="en-US" sz="3800"/>
            </a:br>
            <a:r>
              <a:rPr lang="en-US" altLang="en-US" sz="3800"/>
              <a:t>the line: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Passing through </a:t>
            </a:r>
            <a:r>
              <a:rPr lang="en-US" altLang="en-US" sz="2600" i="1"/>
              <a:t>P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Perpendicular to the tangent plane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4F33338B-167D-45F0-BF07-51AA45C75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A193F623-88EE-45A0-A204-6F3F320C90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Thus, the direction of the normal line </a:t>
            </a:r>
            <a:br>
              <a:rPr lang="en-US" altLang="en-US" sz="3400"/>
            </a:br>
            <a:r>
              <a:rPr lang="en-US" altLang="en-US" sz="3400"/>
              <a:t>is given by the gradient vector</a:t>
            </a:r>
          </a:p>
        </p:txBody>
      </p:sp>
      <p:graphicFrame>
        <p:nvGraphicFramePr>
          <p:cNvPr id="197636" name="Object 5">
            <a:extLst>
              <a:ext uri="{FF2B5EF4-FFF2-40B4-BE49-F238E27FC236}">
                <a16:creationId xmlns:a16="http://schemas.microsoft.com/office/drawing/2014/main" id="{57A1CC59-2247-4DAF-8C66-94531B17D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3425" y="3165475"/>
          <a:ext cx="3200400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1" name="Equation" r:id="rId4" imgW="889000" imgH="228600" progId="Equation.DSMT4">
                  <p:embed/>
                </p:oleObj>
              </mc:Choice>
              <mc:Fallback>
                <p:oleObj name="Equation" r:id="rId4" imgW="8890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3425" y="3165475"/>
                        <a:ext cx="3200400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60550FA7-38D7-497B-A8CF-562F3F43B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AA3690EA-7298-4842-88C9-59B83842B29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So, by Equation 3 in Section 12.5, </a:t>
            </a:r>
            <a:br>
              <a:rPr lang="en-US" altLang="en-US"/>
            </a:br>
            <a:r>
              <a:rPr lang="en-US" altLang="en-US"/>
              <a:t>its symmetric equations are:</a:t>
            </a:r>
          </a:p>
        </p:txBody>
      </p:sp>
      <p:sp>
        <p:nvSpPr>
          <p:cNvPr id="199684" name="Text Box 4">
            <a:extLst>
              <a:ext uri="{FF2B5EF4-FFF2-40B4-BE49-F238E27FC236}">
                <a16:creationId xmlns:a16="http://schemas.microsoft.com/office/drawing/2014/main" id="{FA87FBCB-B0D7-4BCD-86C4-7F87538F0F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20</a:t>
            </a:r>
          </a:p>
        </p:txBody>
      </p:sp>
      <p:graphicFrame>
        <p:nvGraphicFramePr>
          <p:cNvPr id="199685" name="Object 5">
            <a:extLst>
              <a:ext uri="{FF2B5EF4-FFF2-40B4-BE49-F238E27FC236}">
                <a16:creationId xmlns:a16="http://schemas.microsoft.com/office/drawing/2014/main" id="{94FE5B9B-80B7-415C-AE5F-8D945A1382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9775" y="2989263"/>
          <a:ext cx="8045450" cy="130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0" name="Equation" r:id="rId4" imgW="2730500" imgH="444500" progId="Equation.DSMT4">
                  <p:embed/>
                </p:oleObj>
              </mc:Choice>
              <mc:Fallback>
                <p:oleObj name="Equation" r:id="rId4" imgW="2730500" imgH="4445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" y="2989263"/>
                        <a:ext cx="8045450" cy="1309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8580F150-0537-48DC-B579-45641872A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F76F044C-F398-45A2-8748-13FB472048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Consider the special case in which </a:t>
            </a:r>
            <a:br>
              <a:rPr lang="en-US" altLang="en-US"/>
            </a:br>
            <a:r>
              <a:rPr lang="en-US" altLang="en-US"/>
              <a:t>the equation of a surface </a:t>
            </a:r>
            <a:r>
              <a:rPr lang="en-US" altLang="en-US" i="1"/>
              <a:t>S</a:t>
            </a:r>
            <a:r>
              <a:rPr lang="en-US" altLang="en-US"/>
              <a:t> is of the form </a:t>
            </a:r>
            <a:br>
              <a:rPr lang="en-US" altLang="en-US"/>
            </a:br>
            <a:r>
              <a:rPr lang="en-US" altLang="en-US"/>
              <a:t>			</a:t>
            </a:r>
            <a:br>
              <a:rPr lang="en-US" altLang="en-US"/>
            </a:br>
            <a:r>
              <a:rPr lang="en-US" altLang="en-US"/>
              <a:t>			  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</a:t>
            </a:r>
          </a:p>
          <a:p>
            <a:pPr lvl="1" eaLnBrk="1" hangingPunct="1"/>
            <a:endParaRPr lang="en-US" altLang="en-US" sz="32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That is, </a:t>
            </a:r>
            <a:r>
              <a:rPr lang="en-US" altLang="en-US" sz="2600" i="1"/>
              <a:t>S</a:t>
            </a:r>
            <a:r>
              <a:rPr lang="en-US" altLang="en-US" sz="2600"/>
              <a:t> is the graph of a function </a:t>
            </a:r>
            <a:r>
              <a:rPr lang="en-US" altLang="en-US" sz="2600" i="1"/>
              <a:t>f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of two variables.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>
            <a:extLst>
              <a:ext uri="{FF2B5EF4-FFF2-40B4-BE49-F238E27FC236}">
                <a16:creationId xmlns:a16="http://schemas.microsoft.com/office/drawing/2014/main" id="{60AE6BB7-1848-4CEE-9477-C3D743651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03779" name="Rectangle 3">
            <a:extLst>
              <a:ext uri="{FF2B5EF4-FFF2-40B4-BE49-F238E27FC236}">
                <a16:creationId xmlns:a16="http://schemas.microsoft.com/office/drawing/2014/main" id="{34632DF2-D00C-4729-A8E3-21FEAE9C1A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we can rewrite the equation as</a:t>
            </a:r>
            <a:br>
              <a:rPr lang="en-US" altLang="en-US"/>
            </a:b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                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– </a:t>
            </a:r>
            <a:r>
              <a:rPr lang="en-US" altLang="en-US" i="1"/>
              <a:t>z</a:t>
            </a:r>
            <a:r>
              <a:rPr lang="en-US" altLang="en-US"/>
              <a:t> = 0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and regard </a:t>
            </a:r>
            <a:r>
              <a:rPr lang="en-US" altLang="en-US" i="1"/>
              <a:t>S</a:t>
            </a:r>
            <a:r>
              <a:rPr lang="en-US" altLang="en-US"/>
              <a:t> as a level surface </a:t>
            </a:r>
            <a:br>
              <a:rPr lang="en-US" altLang="en-US"/>
            </a:br>
            <a:r>
              <a:rPr lang="en-US" altLang="en-US"/>
              <a:t>(with </a:t>
            </a:r>
            <a:r>
              <a:rPr lang="en-US" altLang="en-US" i="1"/>
              <a:t>k</a:t>
            </a:r>
            <a:r>
              <a:rPr lang="en-US" altLang="en-US"/>
              <a:t> = 0) of </a:t>
            </a:r>
            <a:r>
              <a:rPr lang="en-US" altLang="en-US" i="1"/>
              <a:t>F</a:t>
            </a:r>
            <a:r>
              <a:rPr lang="en-US" altLang="en-US"/>
              <a:t>.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671745E7-2C4B-450B-807C-24C147C7F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642BCC46-E6AC-4475-AC88-DD619D782F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61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</a:t>
            </a:r>
          </a:p>
        </p:txBody>
      </p:sp>
      <p:graphicFrame>
        <p:nvGraphicFramePr>
          <p:cNvPr id="205828" name="Object 4">
            <a:extLst>
              <a:ext uri="{FF2B5EF4-FFF2-40B4-BE49-F238E27FC236}">
                <a16:creationId xmlns:a16="http://schemas.microsoft.com/office/drawing/2014/main" id="{612CA23F-E5EA-4A8C-9D44-6F8D6D9138F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8075" y="1828800"/>
          <a:ext cx="4724400" cy="349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33" name="Equation" r:id="rId4" imgW="1562100" imgH="1155700" progId="Equation.DSMT4">
                  <p:embed/>
                </p:oleObj>
              </mc:Choice>
              <mc:Fallback>
                <p:oleObj name="Equation" r:id="rId4" imgW="1562100" imgH="1155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8075" y="1828800"/>
                        <a:ext cx="4724400" cy="349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A45A5837-E4FF-4B82-951F-8A3EC91179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0CEDF8E0-8F82-49F8-9D24-7959924116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So, Equation 19 becomes: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This is equivalent to Equation 2 </a:t>
            </a:r>
            <a:br>
              <a:rPr lang="en-US" altLang="en-US" sz="2600"/>
            </a:br>
            <a:r>
              <a:rPr lang="en-US" altLang="en-US" sz="2600"/>
              <a:t>in Section 14.4</a:t>
            </a:r>
          </a:p>
        </p:txBody>
      </p:sp>
      <p:graphicFrame>
        <p:nvGraphicFramePr>
          <p:cNvPr id="207876" name="Object 4">
            <a:extLst>
              <a:ext uri="{FF2B5EF4-FFF2-40B4-BE49-F238E27FC236}">
                <a16:creationId xmlns:a16="http://schemas.microsoft.com/office/drawing/2014/main" id="{D25D5AEC-0179-47A4-8899-C014AC0187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1550" y="2116138"/>
          <a:ext cx="7620000" cy="148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81" name="Equation" r:id="rId4" imgW="2476500" imgH="482600" progId="Equation.DSMT4">
                  <p:embed/>
                </p:oleObj>
              </mc:Choice>
              <mc:Fallback>
                <p:oleObj name="Equation" r:id="rId4" imgW="2476500" imgH="482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116138"/>
                        <a:ext cx="7620000" cy="148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05EAB359-7CDF-420B-95FB-3EE0B3465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1716881A-D195-4D3B-813E-B01A5011352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Thus, our new, more general, definition </a:t>
            </a:r>
            <a:br>
              <a:rPr lang="en-US" altLang="en-US"/>
            </a:br>
            <a:r>
              <a:rPr lang="en-US" altLang="en-US"/>
              <a:t>of a tangent plane is consistent with </a:t>
            </a:r>
            <a:br>
              <a:rPr lang="en-US" altLang="en-US"/>
            </a:br>
            <a:r>
              <a:rPr lang="en-US" altLang="en-US"/>
              <a:t>the definition that was given for the special case of Section 14.4</a:t>
            </a: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47B76A75-EC2F-457D-96C4-2EA941A1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11971" name="Rectangle 3">
            <a:extLst>
              <a:ext uri="{FF2B5EF4-FFF2-40B4-BE49-F238E27FC236}">
                <a16:creationId xmlns:a16="http://schemas.microsoft.com/office/drawing/2014/main" id="{B7DBB42F-7FE9-4B5D-B125-0F2A332CCC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Find the equations of the tangent plane </a:t>
            </a:r>
            <a:br>
              <a:rPr lang="en-US" altLang="en-US"/>
            </a:br>
            <a:r>
              <a:rPr lang="en-US" altLang="en-US"/>
              <a:t>and normal line at the point (–2, 1, –3) </a:t>
            </a:r>
            <a:br>
              <a:rPr lang="en-US" altLang="en-US"/>
            </a:br>
            <a:r>
              <a:rPr lang="en-US" altLang="en-US"/>
              <a:t>to the ellipsoid</a:t>
            </a:r>
          </a:p>
        </p:txBody>
      </p:sp>
      <p:sp>
        <p:nvSpPr>
          <p:cNvPr id="211972" name="Text Box 4">
            <a:extLst>
              <a:ext uri="{FF2B5EF4-FFF2-40B4-BE49-F238E27FC236}">
                <a16:creationId xmlns:a16="http://schemas.microsoft.com/office/drawing/2014/main" id="{9916CA32-A159-4813-9BB7-9973EC428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  <p:graphicFrame>
        <p:nvGraphicFramePr>
          <p:cNvPr id="211973" name="Object 5">
            <a:extLst>
              <a:ext uri="{FF2B5EF4-FFF2-40B4-BE49-F238E27FC236}">
                <a16:creationId xmlns:a16="http://schemas.microsoft.com/office/drawing/2014/main" id="{CAFBC40B-17A6-43E6-861B-8447AB2B5E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3273425"/>
          <a:ext cx="30480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78" name="Equation" r:id="rId4" imgW="1016000" imgH="419100" progId="Equation.DSMT4">
                  <p:embed/>
                </p:oleObj>
              </mc:Choice>
              <mc:Fallback>
                <p:oleObj name="Equation" r:id="rId4" imgW="10160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3273425"/>
                        <a:ext cx="3048000" cy="1257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9B064820-5ADC-4C5B-8C96-57C1E7B70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632EDD1C-2087-4BE8-8CE2-DF623C452B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The ellipsoid is the level surface </a:t>
            </a:r>
            <a:br>
              <a:rPr lang="en-US" altLang="en-US" sz="3400"/>
            </a:br>
            <a:r>
              <a:rPr lang="en-US" altLang="en-US" sz="3400"/>
              <a:t>(with </a:t>
            </a:r>
            <a:r>
              <a:rPr lang="en-US" altLang="en-US" sz="3400" i="1"/>
              <a:t>k</a:t>
            </a:r>
            <a:r>
              <a:rPr lang="en-US" altLang="en-US" sz="3400"/>
              <a:t> = 3) of the function</a:t>
            </a:r>
          </a:p>
        </p:txBody>
      </p:sp>
      <p:sp>
        <p:nvSpPr>
          <p:cNvPr id="214020" name="Text Box 4">
            <a:extLst>
              <a:ext uri="{FF2B5EF4-FFF2-40B4-BE49-F238E27FC236}">
                <a16:creationId xmlns:a16="http://schemas.microsoft.com/office/drawing/2014/main" id="{865AAD5D-11C1-4F39-80B8-E6DE8B7C1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  <p:graphicFrame>
        <p:nvGraphicFramePr>
          <p:cNvPr id="214021" name="Object 5">
            <a:extLst>
              <a:ext uri="{FF2B5EF4-FFF2-40B4-BE49-F238E27FC236}">
                <a16:creationId xmlns:a16="http://schemas.microsoft.com/office/drawing/2014/main" id="{2F8CB0C3-CAEE-4B19-8000-69E7FEDC5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74900" y="2997200"/>
          <a:ext cx="4724400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6" name="Equation" r:id="rId4" imgW="1524000" imgH="419100" progId="Equation.DSMT4">
                  <p:embed/>
                </p:oleObj>
              </mc:Choice>
              <mc:Fallback>
                <p:oleObj name="Equation" r:id="rId4" imgW="1524000" imgH="4191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4900" y="2997200"/>
                        <a:ext cx="4724400" cy="1298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514" name="Rectangle 2">
            <a:extLst>
              <a:ext uri="{FF2B5EF4-FFF2-40B4-BE49-F238E27FC236}">
                <a16:creationId xmlns:a16="http://schemas.microsoft.com/office/drawing/2014/main" id="{84940EF0-9FB5-4B16-A364-E7841E664E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level curves are: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	6 – 3</a:t>
            </a:r>
            <a:r>
              <a:rPr lang="en-US" altLang="en-US" i="1"/>
              <a:t>x –</a:t>
            </a:r>
            <a:r>
              <a:rPr lang="en-US" altLang="en-US"/>
              <a:t> 2</a:t>
            </a:r>
            <a:r>
              <a:rPr lang="en-US" altLang="en-US" i="1"/>
              <a:t>y =</a:t>
            </a:r>
            <a:r>
              <a:rPr lang="en-US" altLang="en-US"/>
              <a:t> </a:t>
            </a:r>
            <a:r>
              <a:rPr lang="en-US" altLang="en-US" i="1"/>
              <a:t>k </a:t>
            </a:r>
            <a:br>
              <a:rPr lang="en-US" altLang="en-US" i="1"/>
            </a:br>
            <a:r>
              <a:rPr lang="en-US" altLang="en-US"/>
              <a:t>or </a:t>
            </a:r>
            <a:br>
              <a:rPr lang="en-US" altLang="en-US"/>
            </a:br>
            <a:r>
              <a:rPr lang="en-US" altLang="en-US"/>
              <a:t>		3</a:t>
            </a:r>
            <a:r>
              <a:rPr lang="en-US" altLang="en-US" i="1"/>
              <a:t>x +</a:t>
            </a:r>
            <a:r>
              <a:rPr lang="en-US" altLang="en-US"/>
              <a:t> 2</a:t>
            </a:r>
            <a:r>
              <a:rPr lang="en-US" altLang="en-US" i="1"/>
              <a:t>y +</a:t>
            </a:r>
            <a:r>
              <a:rPr lang="en-US" altLang="en-US"/>
              <a:t> (</a:t>
            </a:r>
            <a:r>
              <a:rPr lang="en-US" altLang="en-US" i="1"/>
              <a:t>k </a:t>
            </a:r>
            <a:r>
              <a:rPr lang="en-US" altLang="en-US"/>
              <a:t>– 6) = 0</a:t>
            </a:r>
          </a:p>
        </p:txBody>
      </p:sp>
      <p:sp>
        <p:nvSpPr>
          <p:cNvPr id="1216515" name="Rectangle 3">
            <a:extLst>
              <a:ext uri="{FF2B5EF4-FFF2-40B4-BE49-F238E27FC236}">
                <a16:creationId xmlns:a16="http://schemas.microsoft.com/office/drawing/2014/main" id="{26E343C1-FC3A-4A1C-9B9A-AC30A67CD8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216516" name="Text Box 4">
            <a:extLst>
              <a:ext uri="{FF2B5EF4-FFF2-40B4-BE49-F238E27FC236}">
                <a16:creationId xmlns:a16="http://schemas.microsoft.com/office/drawing/2014/main" id="{A7E75593-DB17-4D3B-ABAA-9AD9F0E7D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6394771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>
            <a:extLst>
              <a:ext uri="{FF2B5EF4-FFF2-40B4-BE49-F238E27FC236}">
                <a16:creationId xmlns:a16="http://schemas.microsoft.com/office/drawing/2014/main" id="{984BC6D2-0508-4088-A845-9294E79AF5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2A7F0D16-7525-4D44-A244-B04B5E08CE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So, we have:</a:t>
            </a:r>
          </a:p>
        </p:txBody>
      </p:sp>
      <p:sp>
        <p:nvSpPr>
          <p:cNvPr id="216068" name="Text Box 4">
            <a:extLst>
              <a:ext uri="{FF2B5EF4-FFF2-40B4-BE49-F238E27FC236}">
                <a16:creationId xmlns:a16="http://schemas.microsoft.com/office/drawing/2014/main" id="{EAFDD8DD-B8D1-4963-9BCB-92C47C2E8C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  <p:graphicFrame>
        <p:nvGraphicFramePr>
          <p:cNvPr id="216069" name="Object 5">
            <a:extLst>
              <a:ext uri="{FF2B5EF4-FFF2-40B4-BE49-F238E27FC236}">
                <a16:creationId xmlns:a16="http://schemas.microsoft.com/office/drawing/2014/main" id="{5D9B2075-9960-474D-B14B-068D1E7C99A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59175" y="889000"/>
          <a:ext cx="301783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74" name="Equation" r:id="rId4" imgW="1104900" imgH="2006600" progId="Equation.DSMT4">
                  <p:embed/>
                </p:oleObj>
              </mc:Choice>
              <mc:Fallback>
                <p:oleObj name="Equation" r:id="rId4" imgW="1104900" imgH="2006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9175" y="889000"/>
                        <a:ext cx="3017838" cy="548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F6DFFF95-0E38-4DA9-8940-9A2A753F3A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2F830A15-5A60-428F-B45F-DA2FC0071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Equation 19 gives the equation </a:t>
            </a:r>
            <a:br>
              <a:rPr lang="en-US" altLang="en-US"/>
            </a:br>
            <a:r>
              <a:rPr lang="en-US" altLang="en-US"/>
              <a:t>of the tangent plane at (–2, 1, –3) </a:t>
            </a:r>
            <a:br>
              <a:rPr lang="en-US" altLang="en-US"/>
            </a:br>
            <a:r>
              <a:rPr lang="en-US" altLang="en-US"/>
              <a:t>as: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lvl="1" eaLnBrk="1" hangingPunct="1"/>
            <a:r>
              <a:rPr lang="en-US" altLang="en-US" sz="2600"/>
              <a:t>This simplifies to: </a:t>
            </a:r>
            <a:br>
              <a:rPr lang="en-US" altLang="en-US" sz="2600"/>
            </a:br>
            <a:br>
              <a:rPr lang="en-US" altLang="en-US" sz="2600"/>
            </a:br>
            <a:r>
              <a:rPr lang="en-US" altLang="en-US" sz="2600"/>
              <a:t>			3</a:t>
            </a:r>
            <a:r>
              <a:rPr lang="en-US" altLang="en-US" sz="2600" i="1"/>
              <a:t>x</a:t>
            </a:r>
            <a:r>
              <a:rPr lang="en-US" altLang="en-US" sz="2600"/>
              <a:t> – 6</a:t>
            </a:r>
            <a:r>
              <a:rPr lang="en-US" altLang="en-US" sz="2600" i="1"/>
              <a:t>y</a:t>
            </a:r>
            <a:r>
              <a:rPr lang="en-US" altLang="en-US" sz="2600"/>
              <a:t> + 2</a:t>
            </a:r>
            <a:r>
              <a:rPr lang="en-US" altLang="en-US" sz="2600" i="1"/>
              <a:t>z</a:t>
            </a:r>
            <a:r>
              <a:rPr lang="en-US" altLang="en-US" sz="2600"/>
              <a:t> + 18 = 0</a:t>
            </a:r>
          </a:p>
        </p:txBody>
      </p:sp>
      <p:sp>
        <p:nvSpPr>
          <p:cNvPr id="218116" name="Text Box 4">
            <a:extLst>
              <a:ext uri="{FF2B5EF4-FFF2-40B4-BE49-F238E27FC236}">
                <a16:creationId xmlns:a16="http://schemas.microsoft.com/office/drawing/2014/main" id="{40B52C6A-D1FB-49DC-858D-AFA713929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  <p:graphicFrame>
        <p:nvGraphicFramePr>
          <p:cNvPr id="218117" name="Object 5">
            <a:extLst>
              <a:ext uri="{FF2B5EF4-FFF2-40B4-BE49-F238E27FC236}">
                <a16:creationId xmlns:a16="http://schemas.microsoft.com/office/drawing/2014/main" id="{2B9A9CE8-518E-4B36-8790-4AEC15147F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1950" y="3092450"/>
          <a:ext cx="6019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22" name="Equation" r:id="rId4" imgW="2006600" imgH="228600" progId="Equation.DSMT4">
                  <p:embed/>
                </p:oleObj>
              </mc:Choice>
              <mc:Fallback>
                <p:oleObj name="Equation" r:id="rId4" imgW="20066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950" y="3092450"/>
                        <a:ext cx="6019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105639D0-A214-42B6-8D86-21F53F6FF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F1EC63AA-1611-4A71-AE14-6FCC884126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By Equation 20, symmetric equations </a:t>
            </a:r>
            <a:br>
              <a:rPr lang="en-US" altLang="en-US" sz="3400"/>
            </a:br>
            <a:r>
              <a:rPr lang="en-US" altLang="en-US" sz="3400"/>
              <a:t>of the normal line are:</a:t>
            </a:r>
          </a:p>
        </p:txBody>
      </p:sp>
      <p:graphicFrame>
        <p:nvGraphicFramePr>
          <p:cNvPr id="220164" name="Object 4">
            <a:extLst>
              <a:ext uri="{FF2B5EF4-FFF2-40B4-BE49-F238E27FC236}">
                <a16:creationId xmlns:a16="http://schemas.microsoft.com/office/drawing/2014/main" id="{3CA14EA8-3199-418A-90B4-4AE0D89F5C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992438"/>
          <a:ext cx="3962400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70" name="Equation" r:id="rId4" imgW="1257300" imgH="431800" progId="Equation.DSMT4">
                  <p:embed/>
                </p:oleObj>
              </mc:Choice>
              <mc:Fallback>
                <p:oleObj name="Equation" r:id="rId4" imgW="12573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992438"/>
                        <a:ext cx="3962400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65" name="Text Box 5">
            <a:extLst>
              <a:ext uri="{FF2B5EF4-FFF2-40B4-BE49-F238E27FC236}">
                <a16:creationId xmlns:a16="http://schemas.microsoft.com/office/drawing/2014/main" id="{D64A8004-1D77-4434-9336-0CEECD566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494C67F3-05FD-4DF6-9927-98C38B073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TANGENT PLANES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0144AF1B-1369-4CA2-B381-575528CB93B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4359275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The figure shows the ellipsoid, tangent plane, </a:t>
            </a:r>
            <a:br>
              <a:rPr lang="en-US" altLang="en-US" sz="3600"/>
            </a:br>
            <a:r>
              <a:rPr lang="en-US" altLang="en-US" sz="3600"/>
              <a:t>and normal line </a:t>
            </a:r>
            <a:br>
              <a:rPr lang="en-US" altLang="en-US" sz="3600"/>
            </a:br>
            <a:r>
              <a:rPr lang="en-US" altLang="en-US" sz="3600"/>
              <a:t>in Example 8.</a:t>
            </a:r>
          </a:p>
        </p:txBody>
      </p:sp>
      <p:sp>
        <p:nvSpPr>
          <p:cNvPr id="222212" name="Text Box 5">
            <a:extLst>
              <a:ext uri="{FF2B5EF4-FFF2-40B4-BE49-F238E27FC236}">
                <a16:creationId xmlns:a16="http://schemas.microsoft.com/office/drawing/2014/main" id="{B525DE7A-5682-4F7B-ABA0-94C4236C6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8825" y="4318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8</a:t>
            </a:r>
          </a:p>
        </p:txBody>
      </p:sp>
      <p:pic>
        <p:nvPicPr>
          <p:cNvPr id="222213" name="Picture 6">
            <a:extLst>
              <a:ext uri="{FF2B5EF4-FFF2-40B4-BE49-F238E27FC236}">
                <a16:creationId xmlns:a16="http://schemas.microsoft.com/office/drawing/2014/main" id="{7A0D29E9-2E6C-410C-BB58-244765DCD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488" y="1260475"/>
            <a:ext cx="3776662" cy="533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214" name="Rectangle 7">
            <a:extLst>
              <a:ext uri="{FF2B5EF4-FFF2-40B4-BE49-F238E27FC236}">
                <a16:creationId xmlns:a16="http://schemas.microsoft.com/office/drawing/2014/main" id="{FAF8E4A8-CC05-46BD-842F-549FCAFA1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1143000"/>
            <a:ext cx="4092575" cy="5553075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7C8D795E-FBAE-4578-A309-B138A753B5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229600" cy="585788"/>
          </a:xfrm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319BB34A-D9C2-41FB-A846-38139541FE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096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4000"/>
              <a:t>We now summarize the ways </a:t>
            </a:r>
            <a:br>
              <a:rPr lang="en-US" altLang="en-US" sz="4000"/>
            </a:br>
            <a:r>
              <a:rPr lang="en-US" altLang="en-US" sz="4000"/>
              <a:t>in which the gradient vector is significant. </a:t>
            </a: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4">
            <a:extLst>
              <a:ext uri="{FF2B5EF4-FFF2-40B4-BE49-F238E27FC236}">
                <a16:creationId xmlns:a16="http://schemas.microsoft.com/office/drawing/2014/main" id="{EA452246-24A6-475D-92BA-B6624A12E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7724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141F13BB-FE89-424D-8C65-BE3F917D9E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We first consider a function </a:t>
            </a:r>
            <a:r>
              <a:rPr lang="en-US" altLang="en-US" sz="3600" i="1"/>
              <a:t>f</a:t>
            </a:r>
            <a:r>
              <a:rPr lang="en-US" altLang="en-US" sz="3600"/>
              <a:t> of </a:t>
            </a:r>
            <a:br>
              <a:rPr lang="en-US" altLang="en-US" sz="3600"/>
            </a:br>
            <a:r>
              <a:rPr lang="en-US" altLang="en-US" sz="3600"/>
              <a:t>three variables and a point </a:t>
            </a:r>
            <a:r>
              <a:rPr lang="en-US" altLang="en-US" sz="3600" i="1"/>
              <a:t>P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 baseline="-25000"/>
              <a:t>0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 baseline="-25000"/>
              <a:t>0</a:t>
            </a:r>
            <a:r>
              <a:rPr lang="en-US" altLang="en-US" sz="3600"/>
              <a:t>, </a:t>
            </a:r>
            <a:r>
              <a:rPr lang="en-US" altLang="en-US" sz="3600" i="1"/>
              <a:t>z</a:t>
            </a:r>
            <a:r>
              <a:rPr lang="en-US" altLang="en-US" sz="3600" baseline="-25000"/>
              <a:t>0</a:t>
            </a:r>
            <a:r>
              <a:rPr lang="en-US" altLang="en-US" sz="3600"/>
              <a:t>) </a:t>
            </a:r>
            <a:br>
              <a:rPr lang="en-US" altLang="en-US" sz="3600"/>
            </a:br>
            <a:r>
              <a:rPr lang="en-US" altLang="en-US" sz="3600"/>
              <a:t>in its domain.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3">
            <a:extLst>
              <a:ext uri="{FF2B5EF4-FFF2-40B4-BE49-F238E27FC236}">
                <a16:creationId xmlns:a16="http://schemas.microsoft.com/office/drawing/2014/main" id="{CA490DFA-C9DA-41ED-8795-0CC98F3B2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696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F2A71A2B-D234-4B15-9EE4-7CD96C7C5A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113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On the one hand, we know from Theorem 15 that the gradient vector                         gives the direction of fastest increase of </a:t>
            </a:r>
            <a:r>
              <a:rPr lang="en-US" altLang="en-US" i="1"/>
              <a:t>f</a:t>
            </a:r>
            <a:r>
              <a:rPr lang="en-US" altLang="en-US"/>
              <a:t>.</a:t>
            </a:r>
          </a:p>
        </p:txBody>
      </p:sp>
      <p:graphicFrame>
        <p:nvGraphicFramePr>
          <p:cNvPr id="228356" name="Object 4">
            <a:extLst>
              <a:ext uri="{FF2B5EF4-FFF2-40B4-BE49-F238E27FC236}">
                <a16:creationId xmlns:a16="http://schemas.microsoft.com/office/drawing/2014/main" id="{3AB33CF8-0482-4869-AEEF-A06156A2F0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1250" y="1614488"/>
          <a:ext cx="2625725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1" name="Equation" r:id="rId4" imgW="850900" imgH="228600" progId="Equation.DSMT4">
                  <p:embed/>
                </p:oleObj>
              </mc:Choice>
              <mc:Fallback>
                <p:oleObj name="Equation" r:id="rId4" imgW="8509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1250" y="1614488"/>
                        <a:ext cx="2625725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3">
            <a:extLst>
              <a:ext uri="{FF2B5EF4-FFF2-40B4-BE49-F238E27FC236}">
                <a16:creationId xmlns:a16="http://schemas.microsoft.com/office/drawing/2014/main" id="{DCCE3D4D-FFAD-4B8F-B467-11B99EABA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924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0068B232-64DF-4262-BC41-E9480B6DFC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On the other hand, we know that </a:t>
            </a:r>
            <a:br>
              <a:rPr lang="en-US" altLang="en-US"/>
            </a:br>
            <a:r>
              <a:rPr lang="en-US" altLang="en-US"/>
              <a:t>		       is orthogonal to the level surface </a:t>
            </a:r>
            <a:r>
              <a:rPr lang="en-US" altLang="en-US" i="1"/>
              <a:t>S</a:t>
            </a:r>
            <a:r>
              <a:rPr lang="en-US" altLang="en-US"/>
              <a:t> of </a:t>
            </a:r>
            <a:r>
              <a:rPr lang="en-US" altLang="en-US" i="1"/>
              <a:t>f</a:t>
            </a:r>
            <a:r>
              <a:rPr lang="en-US" altLang="en-US"/>
              <a:t> through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  <p:graphicFrame>
        <p:nvGraphicFramePr>
          <p:cNvPr id="230404" name="Object 4">
            <a:extLst>
              <a:ext uri="{FF2B5EF4-FFF2-40B4-BE49-F238E27FC236}">
                <a16:creationId xmlns:a16="http://schemas.microsoft.com/office/drawing/2014/main" id="{70C08E3B-6C08-4371-8398-C1E73B7A13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0550" y="1576388"/>
          <a:ext cx="253365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1" name="Equation" r:id="rId4" imgW="850900" imgH="228600" progId="Equation.DSMT4">
                  <p:embed/>
                </p:oleObj>
              </mc:Choice>
              <mc:Fallback>
                <p:oleObj name="Equation" r:id="rId4" imgW="8509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1576388"/>
                        <a:ext cx="2533650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0405" name="Picture 7">
            <a:extLst>
              <a:ext uri="{FF2B5EF4-FFF2-40B4-BE49-F238E27FC236}">
                <a16:creationId xmlns:a16="http://schemas.microsoft.com/office/drawing/2014/main" id="{DFED751C-F390-4397-847B-6124EE63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65500"/>
            <a:ext cx="4130675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0406" name="Rectangle 8">
            <a:extLst>
              <a:ext uri="{FF2B5EF4-FFF2-40B4-BE49-F238E27FC236}">
                <a16:creationId xmlns:a16="http://schemas.microsoft.com/office/drawing/2014/main" id="{E7B83794-E705-4E26-990B-0947B1CF5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4403725" cy="3421063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3">
            <a:extLst>
              <a:ext uri="{FF2B5EF4-FFF2-40B4-BE49-F238E27FC236}">
                <a16:creationId xmlns:a16="http://schemas.microsoft.com/office/drawing/2014/main" id="{4B26C848-2F0A-4FFD-8FD1-7198DB5A4F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7724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E4FAAF0E-7EBD-409E-80D1-E96772B13C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These two properties are quite compatible intuitively.</a:t>
            </a:r>
          </a:p>
          <a:p>
            <a:pPr lvl="1" eaLnBrk="1" hangingPunct="1"/>
            <a:endParaRPr lang="en-US" altLang="en-US" sz="3600"/>
          </a:p>
          <a:p>
            <a:pPr lvl="1" eaLnBrk="1" hangingPunct="1"/>
            <a:r>
              <a:rPr lang="en-US" altLang="en-US" sz="2400"/>
              <a:t>As we move away </a:t>
            </a:r>
            <a:br>
              <a:rPr lang="en-US" altLang="en-US" sz="2400"/>
            </a:br>
            <a:r>
              <a:rPr lang="en-US" altLang="en-US" sz="2400"/>
              <a:t>from </a:t>
            </a:r>
            <a:r>
              <a:rPr lang="en-US" altLang="en-US" sz="2400" i="1"/>
              <a:t>P</a:t>
            </a:r>
            <a:r>
              <a:rPr lang="en-US" altLang="en-US" sz="2400"/>
              <a:t> on the level </a:t>
            </a:r>
            <a:br>
              <a:rPr lang="en-US" altLang="en-US" sz="2400"/>
            </a:br>
            <a:r>
              <a:rPr lang="en-US" altLang="en-US" sz="2400"/>
              <a:t>surface </a:t>
            </a:r>
            <a:r>
              <a:rPr lang="en-US" altLang="en-US" sz="2400" i="1"/>
              <a:t>S</a:t>
            </a:r>
            <a:r>
              <a:rPr lang="en-US" altLang="en-US" sz="2400"/>
              <a:t>, the value </a:t>
            </a:r>
            <a:br>
              <a:rPr lang="en-US" altLang="en-US" sz="2400"/>
            </a:br>
            <a:r>
              <a:rPr lang="en-US" altLang="en-US" sz="2400"/>
              <a:t>of </a:t>
            </a:r>
            <a:r>
              <a:rPr lang="en-US" altLang="en-US" sz="2400" i="1"/>
              <a:t>f</a:t>
            </a:r>
            <a:r>
              <a:rPr lang="en-US" altLang="en-US" sz="2400"/>
              <a:t> does not change </a:t>
            </a:r>
            <a:br>
              <a:rPr lang="en-US" altLang="en-US" sz="2400"/>
            </a:br>
            <a:r>
              <a:rPr lang="en-US" altLang="en-US" sz="2400"/>
              <a:t>at all.</a:t>
            </a:r>
          </a:p>
        </p:txBody>
      </p:sp>
      <p:pic>
        <p:nvPicPr>
          <p:cNvPr id="232452" name="Picture 4">
            <a:extLst>
              <a:ext uri="{FF2B5EF4-FFF2-40B4-BE49-F238E27FC236}">
                <a16:creationId xmlns:a16="http://schemas.microsoft.com/office/drawing/2014/main" id="{10A65E60-5692-485D-9880-A71446651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365500"/>
            <a:ext cx="4130675" cy="321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2453" name="Rectangle 5">
            <a:extLst>
              <a:ext uri="{FF2B5EF4-FFF2-40B4-BE49-F238E27FC236}">
                <a16:creationId xmlns:a16="http://schemas.microsoft.com/office/drawing/2014/main" id="{A9D31F97-64B0-4CAC-A2AD-F08698257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76600"/>
            <a:ext cx="4403725" cy="3421063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3">
            <a:extLst>
              <a:ext uri="{FF2B5EF4-FFF2-40B4-BE49-F238E27FC236}">
                <a16:creationId xmlns:a16="http://schemas.microsoft.com/office/drawing/2014/main" id="{4F66B116-585C-459D-8D61-F91F079BBC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7724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0E066E80-F13D-4B7D-A0B5-6FB0B8C7CA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So, it seems reasonable that, if we </a:t>
            </a:r>
            <a:br>
              <a:rPr lang="en-US" altLang="en-US" sz="3400"/>
            </a:br>
            <a:r>
              <a:rPr lang="en-US" altLang="en-US" sz="3400"/>
              <a:t>move in the perpendicular direction, </a:t>
            </a:r>
            <a:br>
              <a:rPr lang="en-US" altLang="en-US" sz="3400"/>
            </a:br>
            <a:r>
              <a:rPr lang="en-US" altLang="en-US" sz="3400"/>
              <a:t>we get the maximum increase.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354" name="Rectangle 2">
            <a:extLst>
              <a:ext uri="{FF2B5EF4-FFF2-40B4-BE49-F238E27FC236}">
                <a16:creationId xmlns:a16="http://schemas.microsoft.com/office/drawing/2014/main" id="{463AFC9E-7C41-4D0A-9DDE-3AB3AC167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This is a family of lines with slope –3/2.</a:t>
            </a:r>
          </a:p>
          <a:p>
            <a:endParaRPr lang="en-US" altLang="en-US"/>
          </a:p>
          <a:p>
            <a:r>
              <a:rPr lang="en-US" altLang="en-US"/>
              <a:t>The four particular level curves with </a:t>
            </a:r>
            <a:br>
              <a:rPr lang="en-US" altLang="en-US"/>
            </a:br>
            <a:r>
              <a:rPr lang="en-US" altLang="en-US" i="1"/>
              <a:t>k =</a:t>
            </a:r>
            <a:r>
              <a:rPr lang="en-US" altLang="en-US"/>
              <a:t> –6, 0, 6, 12 </a:t>
            </a:r>
            <a:br>
              <a:rPr lang="en-US" altLang="en-US"/>
            </a:br>
            <a:r>
              <a:rPr lang="en-US" altLang="en-US"/>
              <a:t>are:</a:t>
            </a:r>
          </a:p>
          <a:p>
            <a:pPr lvl="1"/>
            <a:r>
              <a:rPr lang="en-US" altLang="en-US" sz="2400"/>
              <a:t>3</a:t>
            </a:r>
            <a:r>
              <a:rPr lang="en-US" altLang="en-US" sz="2400" i="1"/>
              <a:t>x +</a:t>
            </a:r>
            <a:r>
              <a:rPr lang="en-US" altLang="en-US" sz="2400"/>
              <a:t> 2</a:t>
            </a:r>
            <a:r>
              <a:rPr lang="en-US" altLang="en-US" sz="2400" i="1"/>
              <a:t>y –</a:t>
            </a:r>
            <a:r>
              <a:rPr lang="en-US" altLang="en-US" sz="2400"/>
              <a:t> 12 = 0</a:t>
            </a:r>
          </a:p>
          <a:p>
            <a:pPr lvl="1"/>
            <a:r>
              <a:rPr lang="en-US" altLang="en-US" sz="2400"/>
              <a:t>3</a:t>
            </a:r>
            <a:r>
              <a:rPr lang="en-US" altLang="en-US" sz="2400" i="1"/>
              <a:t>x +</a:t>
            </a:r>
            <a:r>
              <a:rPr lang="en-US" altLang="en-US" sz="2400"/>
              <a:t> 2</a:t>
            </a:r>
            <a:r>
              <a:rPr lang="en-US" altLang="en-US" sz="2400" i="1"/>
              <a:t>y –</a:t>
            </a:r>
            <a:r>
              <a:rPr lang="en-US" altLang="en-US" sz="2400"/>
              <a:t> 6 = 0</a:t>
            </a:r>
          </a:p>
          <a:p>
            <a:pPr lvl="1"/>
            <a:r>
              <a:rPr lang="en-US" altLang="en-US" sz="2400"/>
              <a:t>3</a:t>
            </a:r>
            <a:r>
              <a:rPr lang="en-US" altLang="en-US" sz="2400" i="1"/>
              <a:t>x +</a:t>
            </a:r>
            <a:r>
              <a:rPr lang="en-US" altLang="en-US" sz="2400"/>
              <a:t> 2</a:t>
            </a:r>
            <a:r>
              <a:rPr lang="en-US" altLang="en-US" sz="2400" i="1"/>
              <a:t>y =</a:t>
            </a:r>
            <a:r>
              <a:rPr lang="en-US" altLang="en-US" sz="2400"/>
              <a:t> 0</a:t>
            </a:r>
          </a:p>
          <a:p>
            <a:pPr lvl="1"/>
            <a:r>
              <a:rPr lang="en-US" altLang="en-US" sz="2400"/>
              <a:t>3</a:t>
            </a:r>
            <a:r>
              <a:rPr lang="en-US" altLang="en-US" sz="2400" i="1"/>
              <a:t>x +</a:t>
            </a:r>
            <a:r>
              <a:rPr lang="en-US" altLang="en-US" sz="2400"/>
              <a:t> 2</a:t>
            </a:r>
            <a:r>
              <a:rPr lang="en-US" altLang="en-US" sz="2400" i="1"/>
              <a:t>y +</a:t>
            </a:r>
            <a:r>
              <a:rPr lang="en-US" altLang="en-US" sz="2400"/>
              <a:t> 6 = 0</a:t>
            </a:r>
          </a:p>
        </p:txBody>
      </p:sp>
      <p:sp>
        <p:nvSpPr>
          <p:cNvPr id="1124355" name="Rectangle 3">
            <a:extLst>
              <a:ext uri="{FF2B5EF4-FFF2-40B4-BE49-F238E27FC236}">
                <a16:creationId xmlns:a16="http://schemas.microsoft.com/office/drawing/2014/main" id="{7F81694F-3ED9-46E9-8F86-57EE1D5B71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24356" name="Picture 4">
            <a:extLst>
              <a:ext uri="{FF2B5EF4-FFF2-40B4-BE49-F238E27FC236}">
                <a16:creationId xmlns:a16="http://schemas.microsoft.com/office/drawing/2014/main" id="{8091E6BE-FF61-456A-B0BA-005D1D40B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5" y="3260725"/>
            <a:ext cx="4779963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4357" name="Rectangle 5">
            <a:extLst>
              <a:ext uri="{FF2B5EF4-FFF2-40B4-BE49-F238E27FC236}">
                <a16:creationId xmlns:a16="http://schemas.microsoft.com/office/drawing/2014/main" id="{3FD8CA5F-D8BF-45E2-8F3C-EB822505A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124200"/>
            <a:ext cx="5080000" cy="35480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4358" name="Text Box 6">
            <a:extLst>
              <a:ext uri="{FF2B5EF4-FFF2-40B4-BE49-F238E27FC236}">
                <a16:creationId xmlns:a16="http://schemas.microsoft.com/office/drawing/2014/main" id="{05E9CC42-901D-455C-BCD1-151D25F427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406399027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3">
            <a:extLst>
              <a:ext uri="{FF2B5EF4-FFF2-40B4-BE49-F238E27FC236}">
                <a16:creationId xmlns:a16="http://schemas.microsoft.com/office/drawing/2014/main" id="{6FB0E3FE-D5A4-4F6B-AC32-605BD3522B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305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B0391E33-82E6-43DB-BFEB-E5E397C4A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7525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In like manner, we consider a function </a:t>
            </a:r>
            <a:r>
              <a:rPr lang="en-US" altLang="en-US" sz="3600" i="1"/>
              <a:t>f</a:t>
            </a:r>
            <a:r>
              <a:rPr lang="en-US" altLang="en-US" sz="3600"/>
              <a:t> of two variables and a point </a:t>
            </a:r>
            <a:r>
              <a:rPr lang="en-US" altLang="en-US" sz="3600" i="1"/>
              <a:t>P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 baseline="-25000"/>
              <a:t>0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 baseline="-25000"/>
              <a:t>0</a:t>
            </a:r>
            <a:r>
              <a:rPr lang="en-US" altLang="en-US" sz="3600"/>
              <a:t>) </a:t>
            </a:r>
            <a:br>
              <a:rPr lang="en-US" altLang="en-US" sz="3600"/>
            </a:br>
            <a:r>
              <a:rPr lang="en-US" altLang="en-US" sz="3600"/>
              <a:t>in its domain. 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3">
            <a:extLst>
              <a:ext uri="{FF2B5EF4-FFF2-40B4-BE49-F238E27FC236}">
                <a16:creationId xmlns:a16="http://schemas.microsoft.com/office/drawing/2014/main" id="{5B6D3090-390A-4050-BE0E-68287F6C88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305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5D014AEB-2722-4347-B248-2CD5EBD907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Again, the gradient vector                   gives the direction of fastest increase </a:t>
            </a:r>
            <a:br>
              <a:rPr lang="en-US" altLang="en-US" sz="3600"/>
            </a:br>
            <a:r>
              <a:rPr lang="en-US" altLang="en-US" sz="3600"/>
              <a:t>of </a:t>
            </a:r>
            <a:r>
              <a:rPr lang="en-US" altLang="en-US" sz="3600" i="1"/>
              <a:t>f</a:t>
            </a:r>
            <a:r>
              <a:rPr lang="en-US" altLang="en-US" sz="3600"/>
              <a:t>.</a:t>
            </a:r>
          </a:p>
        </p:txBody>
      </p:sp>
      <p:graphicFrame>
        <p:nvGraphicFramePr>
          <p:cNvPr id="238596" name="Object 4">
            <a:extLst>
              <a:ext uri="{FF2B5EF4-FFF2-40B4-BE49-F238E27FC236}">
                <a16:creationId xmlns:a16="http://schemas.microsoft.com/office/drawing/2014/main" id="{877050BF-09A3-4CAB-AF86-BC63BEA0AC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51550" y="1008063"/>
          <a:ext cx="228600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1" name="Equation" r:id="rId4" imgW="672808" imgH="228501" progId="Equation.DSMT4">
                  <p:embed/>
                </p:oleObj>
              </mc:Choice>
              <mc:Fallback>
                <p:oleObj name="Equation" r:id="rId4" imgW="672808" imgH="22850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1550" y="1008063"/>
                        <a:ext cx="228600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3">
            <a:extLst>
              <a:ext uri="{FF2B5EF4-FFF2-40B4-BE49-F238E27FC236}">
                <a16:creationId xmlns:a16="http://schemas.microsoft.com/office/drawing/2014/main" id="{6EEBF107-328B-4AB1-AADC-7C5264A9B0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077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46BF6E75-E579-4D4F-8031-3D29B8B460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Also, by considerations similar to our discussion of tangent planes, it can be shown that: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/>
              <a:t>                  is perpendicular to the level curve </a:t>
            </a: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k</a:t>
            </a:r>
            <a:r>
              <a:rPr lang="en-US" altLang="en-US"/>
              <a:t> that passes through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  <p:graphicFrame>
        <p:nvGraphicFramePr>
          <p:cNvPr id="240644" name="Object 4">
            <a:extLst>
              <a:ext uri="{FF2B5EF4-FFF2-40B4-BE49-F238E27FC236}">
                <a16:creationId xmlns:a16="http://schemas.microsoft.com/office/drawing/2014/main" id="{56B80E03-42D4-4A94-8E2C-03C5E6B50B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0975" y="3441700"/>
          <a:ext cx="1644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49" name="Equation" r:id="rId4" imgW="672808" imgH="228501" progId="Equation.DSMT4">
                  <p:embed/>
                </p:oleObj>
              </mc:Choice>
              <mc:Fallback>
                <p:oleObj name="Equation" r:id="rId4" imgW="672808" imgH="228501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3441700"/>
                        <a:ext cx="164465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3">
            <a:extLst>
              <a:ext uri="{FF2B5EF4-FFF2-40B4-BE49-F238E27FC236}">
                <a16:creationId xmlns:a16="http://schemas.microsoft.com/office/drawing/2014/main" id="{27E5102E-4E07-478C-A7C7-CA2C2042C5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077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8ED1DCF5-32B2-4F7D-BF56-764ED3272D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1813" y="855663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600"/>
              <a:t>Again, this is intuitively plausible.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The values of </a:t>
            </a:r>
            <a:r>
              <a:rPr lang="en-US" altLang="en-US" sz="2600" i="1"/>
              <a:t>f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remain constant </a:t>
            </a:r>
            <a:br>
              <a:rPr lang="en-US" altLang="en-US" sz="2600"/>
            </a:br>
            <a:r>
              <a:rPr lang="en-US" altLang="en-US" sz="2600"/>
              <a:t>as we move </a:t>
            </a:r>
            <a:br>
              <a:rPr lang="en-US" altLang="en-US" sz="2600"/>
            </a:br>
            <a:r>
              <a:rPr lang="en-US" altLang="en-US" sz="2600"/>
              <a:t>along the curve.</a:t>
            </a:r>
          </a:p>
        </p:txBody>
      </p:sp>
      <p:pic>
        <p:nvPicPr>
          <p:cNvPr id="242692" name="Picture 4">
            <a:extLst>
              <a:ext uri="{FF2B5EF4-FFF2-40B4-BE49-F238E27FC236}">
                <a16:creationId xmlns:a16="http://schemas.microsoft.com/office/drawing/2014/main" id="{44A4B792-88C8-4B04-ABA6-10372ED02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125788"/>
            <a:ext cx="4740275" cy="343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2693" name="Rectangle 6">
            <a:extLst>
              <a:ext uri="{FF2B5EF4-FFF2-40B4-BE49-F238E27FC236}">
                <a16:creationId xmlns:a16="http://schemas.microsoft.com/office/drawing/2014/main" id="{36BA99EE-EA38-4471-A170-A09E14476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971800"/>
            <a:ext cx="5000625" cy="3721100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3">
            <a:extLst>
              <a:ext uri="{FF2B5EF4-FFF2-40B4-BE49-F238E27FC236}">
                <a16:creationId xmlns:a16="http://schemas.microsoft.com/office/drawing/2014/main" id="{C0386AF7-1417-4FEE-936C-A4613C3DCC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077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079FFB3E-240D-46D5-8FD7-E6121EC9AE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3238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Now, we consider a topographical map </a:t>
            </a:r>
            <a:br>
              <a:rPr lang="en-US" altLang="en-US"/>
            </a:br>
            <a:r>
              <a:rPr lang="en-US" altLang="en-US"/>
              <a:t>of a hill.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Let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represent the height above </a:t>
            </a:r>
            <a:br>
              <a:rPr lang="en-US" altLang="en-US"/>
            </a:br>
            <a:r>
              <a:rPr lang="en-US" altLang="en-US"/>
              <a:t>sea level at a point with coordinates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). </a:t>
            </a: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3">
            <a:extLst>
              <a:ext uri="{FF2B5EF4-FFF2-40B4-BE49-F238E27FC236}">
                <a16:creationId xmlns:a16="http://schemas.microsoft.com/office/drawing/2014/main" id="{713B1B2C-E37E-4B44-AD5D-F8FE32FA43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924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46787" name="Rectangle 2">
            <a:extLst>
              <a:ext uri="{FF2B5EF4-FFF2-40B4-BE49-F238E27FC236}">
                <a16:creationId xmlns:a16="http://schemas.microsoft.com/office/drawing/2014/main" id="{D16DEFB9-6707-4C14-BFD6-478382790D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Then, a curve of steepest ascent can be drawn by making it perpendicular to all of </a:t>
            </a:r>
            <a:br>
              <a:rPr lang="en-US" altLang="en-US"/>
            </a:br>
            <a:r>
              <a:rPr lang="en-US" altLang="en-US"/>
              <a:t>the contour lines.</a:t>
            </a:r>
          </a:p>
        </p:txBody>
      </p:sp>
      <p:pic>
        <p:nvPicPr>
          <p:cNvPr id="246788" name="Picture 4">
            <a:extLst>
              <a:ext uri="{FF2B5EF4-FFF2-40B4-BE49-F238E27FC236}">
                <a16:creationId xmlns:a16="http://schemas.microsoft.com/office/drawing/2014/main" id="{50EC8BBA-4CEC-4430-BE6B-C79CBBB5E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95625"/>
            <a:ext cx="4732338" cy="347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789" name="Rectangle 5">
            <a:extLst>
              <a:ext uri="{FF2B5EF4-FFF2-40B4-BE49-F238E27FC236}">
                <a16:creationId xmlns:a16="http://schemas.microsoft.com/office/drawing/2014/main" id="{D7E3BF69-8004-4634-A4C2-D2572FD1E0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971800"/>
            <a:ext cx="5013325" cy="3711575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3">
            <a:extLst>
              <a:ext uri="{FF2B5EF4-FFF2-40B4-BE49-F238E27FC236}">
                <a16:creationId xmlns:a16="http://schemas.microsoft.com/office/drawing/2014/main" id="{2B2C2A0A-9586-45A7-943D-57D766FA5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924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ED5B7B53-924A-40C0-870A-4475A4EA19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This phenomenon can also be noticed in </a:t>
            </a:r>
            <a:br>
              <a:rPr lang="en-US" altLang="en-US"/>
            </a:br>
            <a:r>
              <a:rPr lang="en-US" altLang="en-US"/>
              <a:t>this figure in Section 14.1, </a:t>
            </a:r>
            <a:br>
              <a:rPr lang="en-US" altLang="en-US"/>
            </a:br>
            <a:r>
              <a:rPr lang="en-US" altLang="en-US"/>
              <a:t>where Lonesome </a:t>
            </a:r>
            <a:br>
              <a:rPr lang="en-US" altLang="en-US"/>
            </a:br>
            <a:r>
              <a:rPr lang="en-US" altLang="en-US"/>
              <a:t>Creek follows </a:t>
            </a:r>
            <a:br>
              <a:rPr lang="en-US" altLang="en-US"/>
            </a:br>
            <a:r>
              <a:rPr lang="en-US" altLang="en-US"/>
              <a:t>a curve of steepest </a:t>
            </a:r>
            <a:br>
              <a:rPr lang="en-US" altLang="en-US"/>
            </a:br>
            <a:r>
              <a:rPr lang="en-US" altLang="en-US"/>
              <a:t>descent.</a:t>
            </a:r>
          </a:p>
        </p:txBody>
      </p:sp>
      <p:pic>
        <p:nvPicPr>
          <p:cNvPr id="248836" name="Picture 5">
            <a:extLst>
              <a:ext uri="{FF2B5EF4-FFF2-40B4-BE49-F238E27FC236}">
                <a16:creationId xmlns:a16="http://schemas.microsoft.com/office/drawing/2014/main" id="{31C4B981-C75F-41C6-B3B4-69AF4E370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2308225"/>
            <a:ext cx="4038600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8837" name="Rectangle 6">
            <a:extLst>
              <a:ext uri="{FF2B5EF4-FFF2-40B4-BE49-F238E27FC236}">
                <a16:creationId xmlns:a16="http://schemas.microsoft.com/office/drawing/2014/main" id="{39881E9C-38A5-4526-A18C-2B5A4B6FB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2209800"/>
            <a:ext cx="4318000" cy="44640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3">
            <a:extLst>
              <a:ext uri="{FF2B5EF4-FFF2-40B4-BE49-F238E27FC236}">
                <a16:creationId xmlns:a16="http://schemas.microsoft.com/office/drawing/2014/main" id="{4AEFA809-AFDC-4008-94E0-964194A7D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305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F6130AA8-314E-420B-A22E-D003077AE2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Computer algebra systems have commands that plot sample gradient vectors.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Each gradient vector                 is plotted starting at the point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).</a:t>
            </a:r>
          </a:p>
        </p:txBody>
      </p:sp>
      <p:graphicFrame>
        <p:nvGraphicFramePr>
          <p:cNvPr id="250884" name="Object 4">
            <a:extLst>
              <a:ext uri="{FF2B5EF4-FFF2-40B4-BE49-F238E27FC236}">
                <a16:creationId xmlns:a16="http://schemas.microsoft.com/office/drawing/2014/main" id="{E4B8A786-A3C5-43C9-8CA0-9BFBADD8A8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25963" y="3106738"/>
          <a:ext cx="1752600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89" name="Equation" r:id="rId4" imgW="545626" imgH="203024" progId="Equation.DSMT4">
                  <p:embed/>
                </p:oleObj>
              </mc:Choice>
              <mc:Fallback>
                <p:oleObj name="Equation" r:id="rId4" imgW="545626" imgH="203024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963" y="3106738"/>
                        <a:ext cx="1752600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3">
            <a:extLst>
              <a:ext uri="{FF2B5EF4-FFF2-40B4-BE49-F238E27FC236}">
                <a16:creationId xmlns:a16="http://schemas.microsoft.com/office/drawing/2014/main" id="{40063EB6-20E0-4F55-A975-7C49EEA77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0772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GRADIENT VECTOR FIELD</a:t>
            </a:r>
          </a:p>
        </p:txBody>
      </p:sp>
      <p:sp>
        <p:nvSpPr>
          <p:cNvPr id="252931" name="Rectangle 2">
            <a:extLst>
              <a:ext uri="{FF2B5EF4-FFF2-40B4-BE49-F238E27FC236}">
                <a16:creationId xmlns:a16="http://schemas.microsoft.com/office/drawing/2014/main" id="{2883B856-2AAE-4D3A-A681-DE79414920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73125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/>
              <a:t>The figure shows such a plot—called </a:t>
            </a:r>
            <a:br>
              <a:rPr lang="en-US" altLang="en-US"/>
            </a:br>
            <a:r>
              <a:rPr lang="en-US" altLang="en-US"/>
              <a:t>a gradient vector field—for the function </a:t>
            </a: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– 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superimposed on </a:t>
            </a:r>
            <a:br>
              <a:rPr lang="en-US" altLang="en-US"/>
            </a:br>
            <a:r>
              <a:rPr lang="en-US" altLang="en-US"/>
              <a:t>a contour map of </a:t>
            </a:r>
            <a:r>
              <a:rPr lang="en-US" altLang="en-US" i="1"/>
              <a:t>f</a:t>
            </a:r>
            <a:r>
              <a:rPr lang="en-US" altLang="en-US"/>
              <a:t>.</a:t>
            </a:r>
          </a:p>
        </p:txBody>
      </p:sp>
      <p:pic>
        <p:nvPicPr>
          <p:cNvPr id="252932" name="Picture 4">
            <a:extLst>
              <a:ext uri="{FF2B5EF4-FFF2-40B4-BE49-F238E27FC236}">
                <a16:creationId xmlns:a16="http://schemas.microsoft.com/office/drawing/2014/main" id="{23414D1E-70FF-4C4E-9372-82A06E71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543175"/>
            <a:ext cx="4027488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2933" name="Rectangle 5">
            <a:extLst>
              <a:ext uri="{FF2B5EF4-FFF2-40B4-BE49-F238E27FC236}">
                <a16:creationId xmlns:a16="http://schemas.microsoft.com/office/drawing/2014/main" id="{22FC430A-DAE8-49AD-9600-966D9FF23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2433638"/>
            <a:ext cx="4267200" cy="4267200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3">
            <a:extLst>
              <a:ext uri="{FF2B5EF4-FFF2-40B4-BE49-F238E27FC236}">
                <a16:creationId xmlns:a16="http://schemas.microsoft.com/office/drawing/2014/main" id="{D810C132-AD15-4A14-AFE6-6EAD32F889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924800" cy="585788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SIGNIFICANCE OF GRADIENT VECTOR</a:t>
            </a:r>
          </a:p>
        </p:txBody>
      </p:sp>
      <p:sp>
        <p:nvSpPr>
          <p:cNvPr id="254979" name="Rectangle 2">
            <a:extLst>
              <a:ext uri="{FF2B5EF4-FFF2-40B4-BE49-F238E27FC236}">
                <a16:creationId xmlns:a16="http://schemas.microsoft.com/office/drawing/2014/main" id="{75A11C9A-F95B-46D1-8E71-3960A681C6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884238"/>
            <a:ext cx="8610600" cy="5851525"/>
          </a:xfrm>
        </p:spPr>
        <p:txBody>
          <a:bodyPr/>
          <a:lstStyle/>
          <a:p>
            <a:pPr eaLnBrk="1" hangingPunct="1"/>
            <a:r>
              <a:rPr lang="en-US" altLang="en-US" sz="3400"/>
              <a:t>As expected, </a:t>
            </a:r>
            <a:br>
              <a:rPr lang="en-US" altLang="en-US" sz="3400"/>
            </a:br>
            <a:r>
              <a:rPr lang="en-US" altLang="en-US" sz="3400"/>
              <a:t>the gradient vectors: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Point “uphill”</a:t>
            </a:r>
          </a:p>
          <a:p>
            <a:pPr lvl="1" eaLnBrk="1" hangingPunct="1"/>
            <a:endParaRPr lang="en-US" altLang="en-US" sz="2600"/>
          </a:p>
          <a:p>
            <a:pPr lvl="1" eaLnBrk="1" hangingPunct="1"/>
            <a:r>
              <a:rPr lang="en-US" altLang="en-US" sz="2600"/>
              <a:t>Are perpendicular </a:t>
            </a:r>
            <a:br>
              <a:rPr lang="en-US" altLang="en-US" sz="2600"/>
            </a:br>
            <a:r>
              <a:rPr lang="en-US" altLang="en-US" sz="2600"/>
              <a:t>to the level curves</a:t>
            </a:r>
          </a:p>
        </p:txBody>
      </p:sp>
      <p:pic>
        <p:nvPicPr>
          <p:cNvPr id="254980" name="Picture 4">
            <a:extLst>
              <a:ext uri="{FF2B5EF4-FFF2-40B4-BE49-F238E27FC236}">
                <a16:creationId xmlns:a16="http://schemas.microsoft.com/office/drawing/2014/main" id="{18CE1A39-6501-41CB-B572-59FF11A32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175" y="2543175"/>
            <a:ext cx="4027488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4981" name="Rectangle 5">
            <a:extLst>
              <a:ext uri="{FF2B5EF4-FFF2-40B4-BE49-F238E27FC236}">
                <a16:creationId xmlns:a16="http://schemas.microsoft.com/office/drawing/2014/main" id="{0381DAD8-C7BE-4864-B4A4-1F6B6A236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6938" y="2433638"/>
            <a:ext cx="4267200" cy="4267200"/>
          </a:xfrm>
          <a:prstGeom prst="rect">
            <a:avLst/>
          </a:prstGeom>
          <a:noFill/>
          <a:ln w="9525" algn="ctr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02" name="Rectangle 2">
            <a:extLst>
              <a:ext uri="{FF2B5EF4-FFF2-40B4-BE49-F238E27FC236}">
                <a16:creationId xmlns:a16="http://schemas.microsoft.com/office/drawing/2014/main" id="{71C954AC-3A3B-4BEC-A2A5-4B3141F984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level curves are equally spaced </a:t>
            </a:r>
            <a:br>
              <a:rPr lang="en-US" altLang="en-US"/>
            </a:br>
            <a:r>
              <a:rPr lang="en-US" altLang="en-US"/>
              <a:t>parallel lines because the graph of </a:t>
            </a:r>
            <a:r>
              <a:rPr lang="en-US" altLang="en-US" i="1"/>
              <a:t>f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is a plane.</a:t>
            </a:r>
          </a:p>
        </p:txBody>
      </p:sp>
      <p:sp>
        <p:nvSpPr>
          <p:cNvPr id="1126403" name="Rectangle 3">
            <a:extLst>
              <a:ext uri="{FF2B5EF4-FFF2-40B4-BE49-F238E27FC236}">
                <a16:creationId xmlns:a16="http://schemas.microsoft.com/office/drawing/2014/main" id="{95AA6E7C-156A-4E2A-A22C-6FAFDF21D0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26406" name="Picture 6">
            <a:extLst>
              <a:ext uri="{FF2B5EF4-FFF2-40B4-BE49-F238E27FC236}">
                <a16:creationId xmlns:a16="http://schemas.microsoft.com/office/drawing/2014/main" id="{DC0F4B1E-790C-40D2-A394-BFB9CB8AE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43200"/>
            <a:ext cx="4208463" cy="378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412" name="Text Box 12">
            <a:extLst>
              <a:ext uri="{FF2B5EF4-FFF2-40B4-BE49-F238E27FC236}">
                <a16:creationId xmlns:a16="http://schemas.microsoft.com/office/drawing/2014/main" id="{EA68CB52-1E3D-42A5-8ADD-64DA03E76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126413" name="Rectangle 13">
            <a:extLst>
              <a:ext uri="{FF2B5EF4-FFF2-40B4-BE49-F238E27FC236}">
                <a16:creationId xmlns:a16="http://schemas.microsoft.com/office/drawing/2014/main" id="{49579EAF-05AE-484B-9E80-0FF3DDCF6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2590800"/>
            <a:ext cx="4470400" cy="40814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54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450" name="Rectangle 2">
            <a:extLst>
              <a:ext uri="{FF2B5EF4-FFF2-40B4-BE49-F238E27FC236}">
                <a16:creationId xmlns:a16="http://schemas.microsoft.com/office/drawing/2014/main" id="{AC47AA1E-E580-41A5-86D7-DF5266B4DC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Sketch the level curves of the function 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r>
              <a:rPr lang="en-US" altLang="en-US"/>
              <a:t>for </a:t>
            </a:r>
            <a:r>
              <a:rPr lang="en-US" altLang="en-US" i="1"/>
              <a:t>k</a:t>
            </a:r>
            <a:r>
              <a:rPr lang="en-US" altLang="en-US"/>
              <a:t> = 0, 1, 2, 3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 level curves are:</a:t>
            </a:r>
          </a:p>
        </p:txBody>
      </p:sp>
      <p:sp>
        <p:nvSpPr>
          <p:cNvPr id="1128451" name="Rectangle 3">
            <a:extLst>
              <a:ext uri="{FF2B5EF4-FFF2-40B4-BE49-F238E27FC236}">
                <a16:creationId xmlns:a16="http://schemas.microsoft.com/office/drawing/2014/main" id="{EB97BF4C-E1EB-4AF4-9A39-6985754C6F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graphicFrame>
        <p:nvGraphicFramePr>
          <p:cNvPr id="1128453" name="Object 5">
            <a:extLst>
              <a:ext uri="{FF2B5EF4-FFF2-40B4-BE49-F238E27FC236}">
                <a16:creationId xmlns:a16="http://schemas.microsoft.com/office/drawing/2014/main" id="{3FFAF877-55D8-4493-A93E-08522EB89C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1676400"/>
          <a:ext cx="4191000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2" name="Equation" r:id="rId4" imgW="1371600" imgH="279360" progId="Equation.DSMT4">
                  <p:embed/>
                </p:oleObj>
              </mc:Choice>
              <mc:Fallback>
                <p:oleObj name="Equation" r:id="rId4" imgW="1371600" imgH="279360" progId="Equation.DSMT4">
                  <p:embed/>
                  <p:pic>
                    <p:nvPicPr>
                      <p:cNvPr id="1128453" name="Object 5">
                        <a:extLst>
                          <a:ext uri="{FF2B5EF4-FFF2-40B4-BE49-F238E27FC236}">
                            <a16:creationId xmlns:a16="http://schemas.microsoft.com/office/drawing/2014/main" id="{3FFAF877-55D8-4493-A93E-08522EB89C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676400"/>
                        <a:ext cx="4191000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8455" name="Text Box 7">
            <a:extLst>
              <a:ext uri="{FF2B5EF4-FFF2-40B4-BE49-F238E27FC236}">
                <a16:creationId xmlns:a16="http://schemas.microsoft.com/office/drawing/2014/main" id="{B7B4571E-E962-4CBC-B537-90C2D3AB4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graphicFrame>
        <p:nvGraphicFramePr>
          <p:cNvPr id="1128456" name="Object 8">
            <a:extLst>
              <a:ext uri="{FF2B5EF4-FFF2-40B4-BE49-F238E27FC236}">
                <a16:creationId xmlns:a16="http://schemas.microsoft.com/office/drawing/2014/main" id="{1D9CB065-42EE-488B-BADD-4CFEAED6B0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55738" y="4660900"/>
          <a:ext cx="6688137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3" name="Equation" r:id="rId6" imgW="2463480" imgH="279360" progId="Equation.DSMT4">
                  <p:embed/>
                </p:oleObj>
              </mc:Choice>
              <mc:Fallback>
                <p:oleObj name="Equation" r:id="rId6" imgW="2463480" imgH="279360" progId="Equation.DSMT4">
                  <p:embed/>
                  <p:pic>
                    <p:nvPicPr>
                      <p:cNvPr id="1128456" name="Object 8">
                        <a:extLst>
                          <a:ext uri="{FF2B5EF4-FFF2-40B4-BE49-F238E27FC236}">
                            <a16:creationId xmlns:a16="http://schemas.microsoft.com/office/drawing/2014/main" id="{1D9CB065-42EE-488B-BADD-4CFEAED6B0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4660900"/>
                        <a:ext cx="6688137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05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498" name="Rectangle 2">
            <a:extLst>
              <a:ext uri="{FF2B5EF4-FFF2-40B4-BE49-F238E27FC236}">
                <a16:creationId xmlns:a16="http://schemas.microsoft.com/office/drawing/2014/main" id="{E236D2CA-A623-403C-9E68-515D464B98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93763"/>
            <a:ext cx="8572500" cy="5865812"/>
          </a:xfrm>
        </p:spPr>
        <p:txBody>
          <a:bodyPr/>
          <a:lstStyle/>
          <a:p>
            <a:r>
              <a:rPr lang="en-US" altLang="en-US" sz="3400"/>
              <a:t>This is a family of concentric circles with center (0, 0) and radius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 cases </a:t>
            </a:r>
            <a:br>
              <a:rPr lang="en-US" altLang="en-US"/>
            </a:br>
            <a:r>
              <a:rPr lang="en-US" altLang="en-US" i="1"/>
              <a:t>k =</a:t>
            </a:r>
            <a:r>
              <a:rPr lang="en-US" altLang="en-US"/>
              <a:t> 0, 1, 2, 3 </a:t>
            </a:r>
            <a:br>
              <a:rPr lang="en-US" altLang="en-US"/>
            </a:br>
            <a:r>
              <a:rPr lang="en-US" altLang="en-US"/>
              <a:t>are shown.</a:t>
            </a:r>
          </a:p>
        </p:txBody>
      </p:sp>
      <p:sp>
        <p:nvSpPr>
          <p:cNvPr id="1130499" name="Rectangle 3">
            <a:extLst>
              <a:ext uri="{FF2B5EF4-FFF2-40B4-BE49-F238E27FC236}">
                <a16:creationId xmlns:a16="http://schemas.microsoft.com/office/drawing/2014/main" id="{B67D59FF-30D7-46FD-816E-BD9D5F7B5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130500" name="Picture 4">
            <a:extLst>
              <a:ext uri="{FF2B5EF4-FFF2-40B4-BE49-F238E27FC236}">
                <a16:creationId xmlns:a16="http://schemas.microsoft.com/office/drawing/2014/main" id="{5E564ACC-0913-417A-B45D-3027F1082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16238"/>
            <a:ext cx="4424363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0501" name="Rectangle 5">
            <a:extLst>
              <a:ext uri="{FF2B5EF4-FFF2-40B4-BE49-F238E27FC236}">
                <a16:creationId xmlns:a16="http://schemas.microsoft.com/office/drawing/2014/main" id="{D9FD5D75-D36C-4CE4-9394-BAEF1381B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819400"/>
            <a:ext cx="4702175" cy="38608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502" name="Text Box 6">
            <a:extLst>
              <a:ext uri="{FF2B5EF4-FFF2-40B4-BE49-F238E27FC236}">
                <a16:creationId xmlns:a16="http://schemas.microsoft.com/office/drawing/2014/main" id="{ACBE57E5-1252-4C2A-B094-23115FBF97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graphicFrame>
        <p:nvGraphicFramePr>
          <p:cNvPr id="1130503" name="Object 7">
            <a:extLst>
              <a:ext uri="{FF2B5EF4-FFF2-40B4-BE49-F238E27FC236}">
                <a16:creationId xmlns:a16="http://schemas.microsoft.com/office/drawing/2014/main" id="{445E70BD-774A-4EA4-8397-EC05C8261F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87950" y="1520825"/>
          <a:ext cx="1524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53" name="Equation" r:id="rId5" imgW="507960" imgH="253800" progId="Equation.DSMT4">
                  <p:embed/>
                </p:oleObj>
              </mc:Choice>
              <mc:Fallback>
                <p:oleObj name="Equation" r:id="rId5" imgW="507960" imgH="253800" progId="Equation.DSMT4">
                  <p:embed/>
                  <p:pic>
                    <p:nvPicPr>
                      <p:cNvPr id="1130503" name="Object 7">
                        <a:extLst>
                          <a:ext uri="{FF2B5EF4-FFF2-40B4-BE49-F238E27FC236}">
                            <a16:creationId xmlns:a16="http://schemas.microsoft.com/office/drawing/2014/main" id="{445E70BD-774A-4EA4-8397-EC05C8261F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7950" y="1520825"/>
                        <a:ext cx="1524000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4756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610" name="Rectangle 2">
            <a:extLst>
              <a:ext uri="{FF2B5EF4-FFF2-40B4-BE49-F238E27FC236}">
                <a16:creationId xmlns:a16="http://schemas.microsoft.com/office/drawing/2014/main" id="{D80E9F92-9DB5-433D-9150-C9CA5A1A03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Try to visualize these level curves lifted up to form a surface.</a:t>
            </a:r>
          </a:p>
        </p:txBody>
      </p:sp>
      <p:sp>
        <p:nvSpPr>
          <p:cNvPr id="1220611" name="Rectangle 3">
            <a:extLst>
              <a:ext uri="{FF2B5EF4-FFF2-40B4-BE49-F238E27FC236}">
                <a16:creationId xmlns:a16="http://schemas.microsoft.com/office/drawing/2014/main" id="{3BB29A9A-FB6B-4AF2-AA6D-E4E620E2D9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220614" name="Text Box 6">
            <a:extLst>
              <a:ext uri="{FF2B5EF4-FFF2-40B4-BE49-F238E27FC236}">
                <a16:creationId xmlns:a16="http://schemas.microsoft.com/office/drawing/2014/main" id="{8D6157A2-570F-4798-92E1-10D13DA53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sp>
        <p:nvSpPr>
          <p:cNvPr id="1220616" name="Rectangle 8">
            <a:extLst>
              <a:ext uri="{FF2B5EF4-FFF2-40B4-BE49-F238E27FC236}">
                <a16:creationId xmlns:a16="http://schemas.microsoft.com/office/drawing/2014/main" id="{60802794-AEFD-4003-BAD7-570C12F07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819400"/>
            <a:ext cx="4702175" cy="38608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20618" name="Picture 10">
            <a:extLst>
              <a:ext uri="{FF2B5EF4-FFF2-40B4-BE49-F238E27FC236}">
                <a16:creationId xmlns:a16="http://schemas.microsoft.com/office/drawing/2014/main" id="{DC14E438-4147-4418-8C96-370B88CF5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916238"/>
            <a:ext cx="4424363" cy="364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08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658" name="Rectangle 2">
            <a:extLst>
              <a:ext uri="{FF2B5EF4-FFF2-40B4-BE49-F238E27FC236}">
                <a16:creationId xmlns:a16="http://schemas.microsoft.com/office/drawing/2014/main" id="{36AE937B-932B-4C44-AA7D-084807B62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Then, compare the formed surface with </a:t>
            </a:r>
            <a:br>
              <a:rPr lang="en-US" altLang="en-US"/>
            </a:br>
            <a:r>
              <a:rPr lang="en-US" altLang="en-US"/>
              <a:t>the graph of </a:t>
            </a:r>
            <a:r>
              <a:rPr lang="en-US" altLang="en-US" i="1"/>
              <a:t>g</a:t>
            </a:r>
            <a:r>
              <a:rPr lang="en-US" altLang="en-US"/>
              <a:t> (a hemisphere), as in the other figure.</a:t>
            </a:r>
          </a:p>
        </p:txBody>
      </p:sp>
      <p:sp>
        <p:nvSpPr>
          <p:cNvPr id="1222659" name="Rectangle 3">
            <a:extLst>
              <a:ext uri="{FF2B5EF4-FFF2-40B4-BE49-F238E27FC236}">
                <a16:creationId xmlns:a16="http://schemas.microsoft.com/office/drawing/2014/main" id="{6EA14B7E-43F5-4251-8B13-137C4D487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pic>
        <p:nvPicPr>
          <p:cNvPr id="1222660" name="Picture 4">
            <a:extLst>
              <a:ext uri="{FF2B5EF4-FFF2-40B4-BE49-F238E27FC236}">
                <a16:creationId xmlns:a16="http://schemas.microsoft.com/office/drawing/2014/main" id="{51D513FA-7D4C-46A3-BC2F-8E2BB1A43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478213"/>
            <a:ext cx="4152900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2662" name="Text Box 6">
            <a:extLst>
              <a:ext uri="{FF2B5EF4-FFF2-40B4-BE49-F238E27FC236}">
                <a16:creationId xmlns:a16="http://schemas.microsoft.com/office/drawing/2014/main" id="{5E3037F1-DDC6-49E2-AD53-939E95FB2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  <p:pic>
        <p:nvPicPr>
          <p:cNvPr id="1222663" name="Picture 7">
            <a:extLst>
              <a:ext uri="{FF2B5EF4-FFF2-40B4-BE49-F238E27FC236}">
                <a16:creationId xmlns:a16="http://schemas.microsoft.com/office/drawing/2014/main" id="{1025A843-7F6C-46A9-BE53-3EFA3E149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82975"/>
            <a:ext cx="3738563" cy="307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2664" name="Rectangle 8">
            <a:extLst>
              <a:ext uri="{FF2B5EF4-FFF2-40B4-BE49-F238E27FC236}">
                <a16:creationId xmlns:a16="http://schemas.microsoft.com/office/drawing/2014/main" id="{20E5D44C-C5DE-45F7-8A82-1C5E60385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52800"/>
            <a:ext cx="8283575" cy="33274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818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>
            <a:extLst>
              <a:ext uri="{FF2B5EF4-FFF2-40B4-BE49-F238E27FC236}">
                <a16:creationId xmlns:a16="http://schemas.microsoft.com/office/drawing/2014/main" id="{D1CDA3A6-0A3D-4681-BE71-F9681AEFAF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9913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Sketch the graph of the function </a:t>
            </a:r>
            <a:br>
              <a:rPr lang="en-US" altLang="en-US" sz="3600"/>
            </a:br>
            <a:r>
              <a:rPr lang="en-US" altLang="en-US" sz="3600"/>
              <a:t>		</a:t>
            </a:r>
            <a:r>
              <a:rPr lang="en-US" altLang="en-US" sz="3600" i="1"/>
              <a:t>f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/>
              <a:t>) = 6 – 3</a:t>
            </a:r>
            <a:r>
              <a:rPr lang="en-US" altLang="en-US" sz="3600" i="1"/>
              <a:t>x –</a:t>
            </a:r>
            <a:r>
              <a:rPr lang="en-US" altLang="en-US" sz="3600"/>
              <a:t> 2</a:t>
            </a:r>
            <a:r>
              <a:rPr lang="en-US" altLang="en-US" sz="3600" i="1"/>
              <a:t>y</a:t>
            </a:r>
            <a:endParaRPr lang="en-US" altLang="en-US" sz="3600"/>
          </a:p>
          <a:p>
            <a:pPr lvl="1"/>
            <a:endParaRPr lang="en-US" altLang="en-US" sz="3200"/>
          </a:p>
          <a:p>
            <a:pPr lvl="1"/>
            <a:r>
              <a:rPr lang="en-US" altLang="en-US" sz="2600"/>
              <a:t>The graph of </a:t>
            </a:r>
            <a:r>
              <a:rPr lang="en-US" altLang="en-US" sz="2600" i="1"/>
              <a:t>f</a:t>
            </a:r>
            <a:r>
              <a:rPr lang="en-US" altLang="en-US" sz="2600"/>
              <a:t> has the equation </a:t>
            </a:r>
            <a:br>
              <a:rPr lang="en-US" altLang="en-US" sz="2600"/>
            </a:br>
            <a:r>
              <a:rPr lang="en-US" altLang="en-US" sz="2600"/>
              <a:t>			</a:t>
            </a:r>
            <a:r>
              <a:rPr lang="en-US" altLang="en-US" sz="2600" i="1"/>
              <a:t>z =</a:t>
            </a:r>
            <a:r>
              <a:rPr lang="en-US" altLang="en-US" sz="2600"/>
              <a:t> 6 – 3</a:t>
            </a:r>
            <a:r>
              <a:rPr lang="en-US" altLang="en-US" sz="2600" i="1"/>
              <a:t>x –</a:t>
            </a:r>
            <a:r>
              <a:rPr lang="en-US" altLang="en-US" sz="2600"/>
              <a:t> 2</a:t>
            </a:r>
            <a:r>
              <a:rPr lang="en-US" altLang="en-US" sz="2600" i="1"/>
              <a:t>y </a:t>
            </a:r>
            <a:br>
              <a:rPr lang="en-US" altLang="en-US" sz="2600" i="1"/>
            </a:br>
            <a:r>
              <a:rPr lang="en-US" altLang="en-US" sz="2600"/>
              <a:t>or </a:t>
            </a:r>
            <a:br>
              <a:rPr lang="en-US" altLang="en-US" sz="2600"/>
            </a:br>
            <a:r>
              <a:rPr lang="en-US" altLang="en-US" sz="2600"/>
              <a:t>		         3</a:t>
            </a:r>
            <a:r>
              <a:rPr lang="en-US" altLang="en-US" sz="2600" i="1"/>
              <a:t>x +</a:t>
            </a:r>
            <a:r>
              <a:rPr lang="en-US" altLang="en-US" sz="2600"/>
              <a:t> 2</a:t>
            </a:r>
            <a:r>
              <a:rPr lang="en-US" altLang="en-US" sz="2600" i="1"/>
              <a:t>y +</a:t>
            </a:r>
            <a:r>
              <a:rPr lang="en-US" altLang="en-US" sz="2600"/>
              <a:t> </a:t>
            </a:r>
            <a:r>
              <a:rPr lang="en-US" altLang="en-US" sz="2600" i="1"/>
              <a:t>z =</a:t>
            </a:r>
            <a:r>
              <a:rPr lang="en-US" altLang="en-US" sz="2600"/>
              <a:t> 6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This represents a plane.</a:t>
            </a:r>
          </a:p>
        </p:txBody>
      </p:sp>
      <p:sp>
        <p:nvSpPr>
          <p:cNvPr id="1038339" name="Rectangle 3">
            <a:extLst>
              <a:ext uri="{FF2B5EF4-FFF2-40B4-BE49-F238E27FC236}">
                <a16:creationId xmlns:a16="http://schemas.microsoft.com/office/drawing/2014/main" id="{61083D05-0B58-4604-B779-D13EA8632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</a:t>
            </a:r>
          </a:p>
        </p:txBody>
      </p:sp>
      <p:sp>
        <p:nvSpPr>
          <p:cNvPr id="1038340" name="Text Box 4">
            <a:extLst>
              <a:ext uri="{FF2B5EF4-FFF2-40B4-BE49-F238E27FC236}">
                <a16:creationId xmlns:a16="http://schemas.microsoft.com/office/drawing/2014/main" id="{646D7B46-5477-4A5F-99DB-9EBDC2102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0455418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5" name="Rectangle 3">
            <a:extLst>
              <a:ext uri="{FF2B5EF4-FFF2-40B4-BE49-F238E27FC236}">
                <a16:creationId xmlns:a16="http://schemas.microsoft.com/office/drawing/2014/main" id="{90B987FD-8D26-450F-8DD3-8EA9742AC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 is a function of two variables, its </a:t>
            </a:r>
            <a:br>
              <a:rPr lang="en-US" altLang="en-US"/>
            </a:br>
            <a:r>
              <a:rPr lang="en-US" altLang="en-US"/>
              <a:t>partial derivatives</a:t>
            </a:r>
            <a:r>
              <a:rPr lang="en-US" altLang="en-US" b="1"/>
              <a:t> </a:t>
            </a:r>
            <a:r>
              <a:rPr lang="en-US" altLang="en-US"/>
              <a:t>are the functions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 defined by:</a:t>
            </a:r>
          </a:p>
        </p:txBody>
      </p:sp>
      <p:graphicFrame>
        <p:nvGraphicFramePr>
          <p:cNvPr id="468996" name="Object 4">
            <a:extLst>
              <a:ext uri="{FF2B5EF4-FFF2-40B4-BE49-F238E27FC236}">
                <a16:creationId xmlns:a16="http://schemas.microsoft.com/office/drawing/2014/main" id="{01B78EC2-D5F3-4444-BF6F-A174DA035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0363" y="3336925"/>
          <a:ext cx="6096000" cy="23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76" name="Equation" r:id="rId4" imgW="2133360" imgH="812520" progId="Equation.DSMT4">
                  <p:embed/>
                </p:oleObj>
              </mc:Choice>
              <mc:Fallback>
                <p:oleObj name="Equation" r:id="rId4" imgW="2133360" imgH="812520" progId="Equation.DSMT4">
                  <p:embed/>
                  <p:pic>
                    <p:nvPicPr>
                      <p:cNvPr id="468996" name="Object 4">
                        <a:extLst>
                          <a:ext uri="{FF2B5EF4-FFF2-40B4-BE49-F238E27FC236}">
                            <a16:creationId xmlns:a16="http://schemas.microsoft.com/office/drawing/2014/main" id="{01B78EC2-D5F3-4444-BF6F-A174DA0350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3336925"/>
                        <a:ext cx="6096000" cy="2322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8997" name="Text Box 5">
            <a:extLst>
              <a:ext uri="{FF2B5EF4-FFF2-40B4-BE49-F238E27FC236}">
                <a16:creationId xmlns:a16="http://schemas.microsoft.com/office/drawing/2014/main" id="{2BF6625D-C7BF-4DB4-AD7D-A261E39CB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Equations 4 </a:t>
            </a:r>
          </a:p>
        </p:txBody>
      </p:sp>
      <p:sp>
        <p:nvSpPr>
          <p:cNvPr id="468998" name="Rectangle 6">
            <a:extLst>
              <a:ext uri="{FF2B5EF4-FFF2-40B4-BE49-F238E27FC236}">
                <a16:creationId xmlns:a16="http://schemas.microsoft.com/office/drawing/2014/main" id="{8CF8C3C2-2439-40DB-9F0B-2161587F48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2195655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7" name="Rectangle 3">
            <a:extLst>
              <a:ext uri="{FF2B5EF4-FFF2-40B4-BE49-F238E27FC236}">
                <a16:creationId xmlns:a16="http://schemas.microsoft.com/office/drawing/2014/main" id="{BDC9F7BA-A7E0-4694-A2F5-623E02B28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877888"/>
            <a:ext cx="8572500" cy="5865812"/>
          </a:xfrm>
        </p:spPr>
        <p:txBody>
          <a:bodyPr/>
          <a:lstStyle/>
          <a:p>
            <a:r>
              <a:rPr lang="en-US" altLang="en-US" sz="3600"/>
              <a:t>There are many alternative notations </a:t>
            </a:r>
            <a:br>
              <a:rPr lang="en-US" altLang="en-US" sz="3600"/>
            </a:br>
            <a:r>
              <a:rPr lang="en-US" altLang="en-US" sz="3600"/>
              <a:t>for partial derivatives. 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For instance, instead of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x</a:t>
            </a:r>
            <a:r>
              <a:rPr lang="en-US" altLang="en-US" sz="2400"/>
              <a:t>, we can write </a:t>
            </a:r>
            <a:r>
              <a:rPr lang="en-US" altLang="en-US" sz="2400" i="1"/>
              <a:t>f</a:t>
            </a:r>
            <a:r>
              <a:rPr lang="en-US" altLang="en-US" sz="2400" baseline="-25000"/>
              <a:t>1</a:t>
            </a:r>
            <a:r>
              <a:rPr lang="en-US" altLang="en-US" sz="2400"/>
              <a:t> or </a:t>
            </a:r>
            <a:r>
              <a:rPr lang="en-US" altLang="en-US" sz="2400" i="1"/>
              <a:t>D</a:t>
            </a:r>
            <a:r>
              <a:rPr lang="en-US" altLang="en-US" sz="2400" baseline="-25000"/>
              <a:t>1</a:t>
            </a:r>
            <a:r>
              <a:rPr lang="en-US" altLang="en-US" sz="2400" i="1"/>
              <a:t>f </a:t>
            </a:r>
            <a:br>
              <a:rPr lang="en-US" altLang="en-US" sz="2400" i="1"/>
            </a:br>
            <a:r>
              <a:rPr lang="en-US" altLang="en-US" sz="2400"/>
              <a:t>(to indicate differentiation with respect to the first</a:t>
            </a:r>
            <a:r>
              <a:rPr lang="en-US" altLang="en-US" sz="2400" i="1"/>
              <a:t> </a:t>
            </a:r>
            <a:r>
              <a:rPr lang="en-US" altLang="en-US" sz="2400"/>
              <a:t>variable) or </a:t>
            </a:r>
            <a:r>
              <a:rPr lang="en-US" altLang="en-US" sz="2400">
                <a:cs typeface="Arial" panose="020B0604020202020204" pitchFamily="34" charset="0"/>
              </a:rPr>
              <a:t>∂</a:t>
            </a:r>
            <a:r>
              <a:rPr lang="en-US" altLang="en-US" sz="2400" i="1">
                <a:cs typeface="Arial" panose="020B0604020202020204" pitchFamily="34" charset="0"/>
              </a:rPr>
              <a:t>f</a:t>
            </a:r>
            <a:r>
              <a:rPr lang="en-US" altLang="en-US" sz="2400">
                <a:cs typeface="Arial" panose="020B0604020202020204" pitchFamily="34" charset="0"/>
              </a:rPr>
              <a:t>/∂</a:t>
            </a:r>
            <a:r>
              <a:rPr lang="en-US" altLang="en-US" sz="2400" i="1">
                <a:cs typeface="Arial" panose="020B0604020202020204" pitchFamily="34" charset="0"/>
              </a:rPr>
              <a:t>x</a:t>
            </a:r>
            <a:r>
              <a:rPr lang="en-US" altLang="en-US" sz="2400"/>
              <a:t>.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However, here, </a:t>
            </a:r>
            <a:r>
              <a:rPr lang="en-US" altLang="en-US" sz="2400">
                <a:cs typeface="Arial" panose="020B0604020202020204" pitchFamily="34" charset="0"/>
              </a:rPr>
              <a:t>∂</a:t>
            </a:r>
            <a:r>
              <a:rPr lang="en-US" altLang="en-US" sz="2400" i="1">
                <a:cs typeface="Arial" panose="020B0604020202020204" pitchFamily="34" charset="0"/>
              </a:rPr>
              <a:t>f</a:t>
            </a:r>
            <a:r>
              <a:rPr lang="en-US" altLang="en-US" sz="2400">
                <a:cs typeface="Arial" panose="020B0604020202020204" pitchFamily="34" charset="0"/>
              </a:rPr>
              <a:t>/∂</a:t>
            </a:r>
            <a:r>
              <a:rPr lang="en-US" altLang="en-US" sz="2400" i="1">
                <a:cs typeface="Arial" panose="020B0604020202020204" pitchFamily="34" charset="0"/>
              </a:rPr>
              <a:t>x</a:t>
            </a:r>
            <a:r>
              <a:rPr lang="en-US" altLang="en-US" sz="2400"/>
              <a:t> can’t be interpreted as </a:t>
            </a:r>
            <a:br>
              <a:rPr lang="en-US" altLang="en-US" sz="2400"/>
            </a:br>
            <a:r>
              <a:rPr lang="en-US" altLang="en-US" sz="2400"/>
              <a:t>a ratio of differentials.</a:t>
            </a:r>
          </a:p>
        </p:txBody>
      </p:sp>
      <p:sp>
        <p:nvSpPr>
          <p:cNvPr id="564230" name="Rectangle 6">
            <a:extLst>
              <a:ext uri="{FF2B5EF4-FFF2-40B4-BE49-F238E27FC236}">
                <a16:creationId xmlns:a16="http://schemas.microsoft.com/office/drawing/2014/main" id="{58D0BD57-FE35-47EE-A054-BFD9821B03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888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NOTATIONS</a:t>
            </a:r>
          </a:p>
        </p:txBody>
      </p:sp>
    </p:spTree>
    <p:extLst>
      <p:ext uri="{BB962C8B-B14F-4D97-AF65-F5344CB8AC3E}">
        <p14:creationId xmlns:p14="http://schemas.microsoft.com/office/powerpoint/2010/main" val="1577226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3" name="Rectangle 3">
            <a:extLst>
              <a:ext uri="{FF2B5EF4-FFF2-40B4-BE49-F238E27FC236}">
                <a16:creationId xmlns:a16="http://schemas.microsoft.com/office/drawing/2014/main" id="{B4BAD59D-538C-4029-9840-7AD0E9355C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904875"/>
            <a:ext cx="8572500" cy="5865813"/>
          </a:xfrm>
        </p:spPr>
        <p:txBody>
          <a:bodyPr/>
          <a:lstStyle/>
          <a:p>
            <a:r>
              <a:rPr lang="en-US" altLang="en-US"/>
              <a:t>If 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we write:</a:t>
            </a:r>
          </a:p>
          <a:p>
            <a:endParaRPr lang="en-US" altLang="en-US"/>
          </a:p>
        </p:txBody>
      </p:sp>
      <p:graphicFrame>
        <p:nvGraphicFramePr>
          <p:cNvPr id="471044" name="Object 4">
            <a:extLst>
              <a:ext uri="{FF2B5EF4-FFF2-40B4-BE49-F238E27FC236}">
                <a16:creationId xmlns:a16="http://schemas.microsoft.com/office/drawing/2014/main" id="{C6910459-860E-427E-981E-A19185C31F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3725" y="1939925"/>
          <a:ext cx="8509000" cy="429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0" name="Equation" r:id="rId4" imgW="3073320" imgH="1549080" progId="Equation.DSMT4">
                  <p:embed/>
                </p:oleObj>
              </mc:Choice>
              <mc:Fallback>
                <p:oleObj name="Equation" r:id="rId4" imgW="3073320" imgH="1549080" progId="Equation.DSMT4">
                  <p:embed/>
                  <p:pic>
                    <p:nvPicPr>
                      <p:cNvPr id="471044" name="Object 4">
                        <a:extLst>
                          <a:ext uri="{FF2B5EF4-FFF2-40B4-BE49-F238E27FC236}">
                            <a16:creationId xmlns:a16="http://schemas.microsoft.com/office/drawing/2014/main" id="{C6910459-860E-427E-981E-A19185C31F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1939925"/>
                        <a:ext cx="8509000" cy="429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45" name="Rectangle 5">
            <a:extLst>
              <a:ext uri="{FF2B5EF4-FFF2-40B4-BE49-F238E27FC236}">
                <a16:creationId xmlns:a16="http://schemas.microsoft.com/office/drawing/2014/main" id="{E95D1412-DC1C-4D5B-B3F7-A8F84A10E7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162800" cy="585788"/>
          </a:xfrm>
          <a:noFill/>
          <a:ln/>
        </p:spPr>
        <p:txBody>
          <a:bodyPr/>
          <a:lstStyle/>
          <a:p>
            <a:r>
              <a:rPr lang="en-US" altLang="en-US"/>
              <a:t>NOTATIONS FOR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2497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Rectangle 2">
            <a:extLst>
              <a:ext uri="{FF2B5EF4-FFF2-40B4-BE49-F238E27FC236}">
                <a16:creationId xmlns:a16="http://schemas.microsoft.com/office/drawing/2014/main" id="{7F8F17BD-E318-4836-953B-7B6928C651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PARTIAL DERIVATIVES</a:t>
            </a:r>
          </a:p>
        </p:txBody>
      </p:sp>
      <p:sp>
        <p:nvSpPr>
          <p:cNvPr id="472067" name="Rectangle 3">
            <a:extLst>
              <a:ext uri="{FF2B5EF4-FFF2-40B4-BE49-F238E27FC236}">
                <a16:creationId xmlns:a16="http://schemas.microsoft.com/office/drawing/2014/main" id="{CD36B20B-1969-4B41-942D-7295FCC62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1538"/>
            <a:ext cx="8572500" cy="5865812"/>
          </a:xfrm>
        </p:spPr>
        <p:txBody>
          <a:bodyPr/>
          <a:lstStyle/>
          <a:p>
            <a:r>
              <a:rPr lang="en-US" altLang="en-US" sz="3800"/>
              <a:t>To compute partial derivatives, all we have to do is:</a:t>
            </a:r>
          </a:p>
          <a:p>
            <a:pPr lvl="1"/>
            <a:endParaRPr lang="en-US" altLang="en-US" sz="3800"/>
          </a:p>
          <a:p>
            <a:pPr lvl="1"/>
            <a:r>
              <a:rPr lang="en-US" altLang="en-US" sz="2600"/>
              <a:t>Remember from Equation 1 that the partial derivative with respect to </a:t>
            </a:r>
            <a:r>
              <a:rPr lang="en-US" altLang="en-US" sz="2600" i="1"/>
              <a:t>x</a:t>
            </a:r>
            <a:r>
              <a:rPr lang="en-US" altLang="en-US" sz="2600"/>
              <a:t> is just the ordinary</a:t>
            </a:r>
            <a:r>
              <a:rPr lang="en-US" altLang="en-US" sz="2600" i="1"/>
              <a:t> </a:t>
            </a:r>
            <a:r>
              <a:rPr lang="en-US" altLang="en-US" sz="2600"/>
              <a:t>derivative of the function </a:t>
            </a:r>
            <a:r>
              <a:rPr lang="en-US" altLang="en-US" sz="2600" i="1"/>
              <a:t>g</a:t>
            </a:r>
            <a:r>
              <a:rPr lang="en-US" altLang="en-US" sz="2600"/>
              <a:t> of a single variable </a:t>
            </a:r>
            <a:br>
              <a:rPr lang="en-US" altLang="en-US" sz="2600"/>
            </a:br>
            <a:r>
              <a:rPr lang="en-US" altLang="en-US" sz="2600"/>
              <a:t>that we get by keeping </a:t>
            </a:r>
            <a:r>
              <a:rPr lang="en-US" altLang="en-US" sz="2600" i="1"/>
              <a:t>y</a:t>
            </a:r>
            <a:r>
              <a:rPr lang="en-US" altLang="en-US" sz="2600"/>
              <a:t> fixed.</a:t>
            </a:r>
          </a:p>
        </p:txBody>
      </p:sp>
    </p:spTree>
    <p:extLst>
      <p:ext uri="{BB962C8B-B14F-4D97-AF65-F5344CB8AC3E}">
        <p14:creationId xmlns:p14="http://schemas.microsoft.com/office/powerpoint/2010/main" val="774881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CA86F8A3-3C06-4694-B2BE-007DCFA94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534400" cy="585788"/>
          </a:xfrm>
        </p:spPr>
        <p:txBody>
          <a:bodyPr/>
          <a:lstStyle/>
          <a:p>
            <a:r>
              <a:rPr lang="en-US" altLang="en-US"/>
              <a:t>RULE TO FIND PARTIAL DERIVATIVES OF </a:t>
            </a:r>
            <a:r>
              <a:rPr lang="en-US" altLang="en-US" i="1"/>
              <a:t>z </a:t>
            </a:r>
            <a:r>
              <a:rPr lang="en-US" altLang="en-US"/>
              <a:t>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65F0E166-9123-4E4F-A342-C525AD14C7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pPr marL="457200" indent="-454025"/>
            <a:r>
              <a:rPr lang="en-US" altLang="en-US"/>
              <a:t>Thus, we have this rule.</a:t>
            </a:r>
          </a:p>
          <a:p>
            <a:pPr marL="457200" indent="-454025"/>
            <a:endParaRPr lang="en-US" altLang="en-US"/>
          </a:p>
          <a:p>
            <a:pPr marL="457200" indent="-454025">
              <a:buFontTx/>
              <a:buAutoNum type="arabicPeriod"/>
            </a:pPr>
            <a:r>
              <a:rPr lang="en-US" altLang="en-US"/>
              <a:t>To find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, regard </a:t>
            </a:r>
            <a:r>
              <a:rPr lang="en-US" altLang="en-US" i="1"/>
              <a:t>y</a:t>
            </a:r>
            <a:r>
              <a:rPr lang="en-US" altLang="en-US"/>
              <a:t> as a constant and differentiate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with respect to </a:t>
            </a:r>
            <a:r>
              <a:rPr lang="en-US" altLang="en-US" i="1"/>
              <a:t>x</a:t>
            </a:r>
            <a:r>
              <a:rPr lang="en-US" altLang="en-US"/>
              <a:t>.</a:t>
            </a:r>
          </a:p>
          <a:p>
            <a:pPr marL="457200" indent="-454025">
              <a:buFontTx/>
              <a:buAutoNum type="arabicPeriod"/>
            </a:pPr>
            <a:endParaRPr lang="en-US" altLang="en-US"/>
          </a:p>
          <a:p>
            <a:pPr marL="457200" indent="-454025">
              <a:buFontTx/>
              <a:buAutoNum type="arabicPeriod"/>
            </a:pPr>
            <a:r>
              <a:rPr lang="en-US" altLang="en-US"/>
              <a:t>To find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, regard </a:t>
            </a:r>
            <a:r>
              <a:rPr lang="en-US" altLang="en-US" i="1"/>
              <a:t>x</a:t>
            </a:r>
            <a:r>
              <a:rPr lang="en-US" altLang="en-US"/>
              <a:t> as a constant and differentiate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with respect to </a:t>
            </a:r>
            <a:r>
              <a:rPr lang="en-US" altLang="en-US" i="1"/>
              <a:t>y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7778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5" name="Rectangle 3">
            <a:extLst>
              <a:ext uri="{FF2B5EF4-FFF2-40B4-BE49-F238E27FC236}">
                <a16:creationId xmlns:a16="http://schemas.microsoft.com/office/drawing/2014/main" id="{47A2FCD4-3E2E-489E-B287-E81912132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863600"/>
            <a:ext cx="8572500" cy="5865813"/>
          </a:xfrm>
        </p:spPr>
        <p:txBody>
          <a:bodyPr/>
          <a:lstStyle/>
          <a:p>
            <a:r>
              <a:rPr lang="en-US" altLang="en-US" sz="3600"/>
              <a:t>If </a:t>
            </a:r>
            <a:br>
              <a:rPr lang="en-US" altLang="en-US" sz="3600"/>
            </a:br>
            <a:r>
              <a:rPr lang="en-US" altLang="en-US" sz="3600"/>
              <a:t>		</a:t>
            </a:r>
            <a:r>
              <a:rPr lang="en-US" altLang="en-US" sz="3600" i="1"/>
              <a:t>f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/>
              <a:t>) = </a:t>
            </a:r>
            <a:r>
              <a:rPr lang="en-US" altLang="en-US" sz="3600" i="1"/>
              <a:t>x</a:t>
            </a:r>
            <a:r>
              <a:rPr lang="en-US" altLang="en-US" sz="3600" baseline="30000"/>
              <a:t>3 </a:t>
            </a:r>
            <a:r>
              <a:rPr lang="en-US" altLang="en-US" sz="3600"/>
              <a:t>+ </a:t>
            </a:r>
            <a:r>
              <a:rPr lang="en-US" altLang="en-US" sz="3600" i="1"/>
              <a:t>x</a:t>
            </a:r>
            <a:r>
              <a:rPr lang="en-US" altLang="en-US" sz="3600" baseline="30000"/>
              <a:t>2</a:t>
            </a:r>
            <a:r>
              <a:rPr lang="en-US" altLang="en-US" sz="3600" i="1"/>
              <a:t>y</a:t>
            </a:r>
            <a:r>
              <a:rPr lang="en-US" altLang="en-US" sz="3600" baseline="30000"/>
              <a:t>3</a:t>
            </a:r>
            <a:r>
              <a:rPr lang="en-US" altLang="en-US" sz="3600"/>
              <a:t> – 2</a:t>
            </a:r>
            <a:r>
              <a:rPr lang="en-US" altLang="en-US" sz="3600" i="1"/>
              <a:t>y</a:t>
            </a:r>
            <a:r>
              <a:rPr lang="en-US" altLang="en-US" sz="3600" baseline="30000"/>
              <a:t>2</a:t>
            </a:r>
            <a:r>
              <a:rPr lang="en-US" altLang="en-US" sz="3600"/>
              <a:t> </a:t>
            </a:r>
            <a:br>
              <a:rPr lang="en-US" altLang="en-US" sz="3600"/>
            </a:br>
            <a:br>
              <a:rPr lang="en-US" altLang="en-US" sz="3600"/>
            </a:br>
            <a:r>
              <a:rPr lang="en-US" altLang="en-US" sz="3600"/>
              <a:t>find </a:t>
            </a:r>
            <a:br>
              <a:rPr lang="en-US" altLang="en-US" sz="3600"/>
            </a:br>
            <a:r>
              <a:rPr lang="en-US" altLang="en-US" sz="3600"/>
              <a:t>		  </a:t>
            </a:r>
            <a:r>
              <a:rPr lang="en-US" altLang="en-US" sz="3600" i="1"/>
              <a:t>f</a:t>
            </a:r>
            <a:r>
              <a:rPr lang="en-US" altLang="en-US" sz="3600" i="1" baseline="-25000"/>
              <a:t>x</a:t>
            </a:r>
            <a:r>
              <a:rPr lang="en-US" altLang="en-US" sz="3600"/>
              <a:t>(2, 1) and </a:t>
            </a:r>
            <a:r>
              <a:rPr lang="en-US" altLang="en-US" sz="3600" i="1"/>
              <a:t>f</a:t>
            </a:r>
            <a:r>
              <a:rPr lang="en-US" altLang="en-US" sz="3600" i="1" baseline="-25000"/>
              <a:t>y</a:t>
            </a:r>
            <a:r>
              <a:rPr lang="en-US" altLang="en-US" sz="3600"/>
              <a:t>(2, 1)</a:t>
            </a:r>
          </a:p>
        </p:txBody>
      </p:sp>
      <p:sp>
        <p:nvSpPr>
          <p:cNvPr id="474116" name="Text Box 4">
            <a:extLst>
              <a:ext uri="{FF2B5EF4-FFF2-40B4-BE49-F238E27FC236}">
                <a16:creationId xmlns:a16="http://schemas.microsoft.com/office/drawing/2014/main" id="{B4ABD014-2A57-453C-B7C4-8BB25B458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 </a:t>
            </a:r>
          </a:p>
        </p:txBody>
      </p:sp>
      <p:sp>
        <p:nvSpPr>
          <p:cNvPr id="474117" name="Rectangle 5">
            <a:extLst>
              <a:ext uri="{FF2B5EF4-FFF2-40B4-BE49-F238E27FC236}">
                <a16:creationId xmlns:a16="http://schemas.microsoft.com/office/drawing/2014/main" id="{4575A4D0-17D8-40C3-A952-A025218C9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2859882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9" name="Rectangle 3">
            <a:extLst>
              <a:ext uri="{FF2B5EF4-FFF2-40B4-BE49-F238E27FC236}">
                <a16:creationId xmlns:a16="http://schemas.microsoft.com/office/drawing/2014/main" id="{38B1FC0D-EC53-480E-A0BE-538117E51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6463"/>
            <a:ext cx="8572500" cy="5865812"/>
          </a:xfrm>
        </p:spPr>
        <p:txBody>
          <a:bodyPr/>
          <a:lstStyle/>
          <a:p>
            <a:r>
              <a:rPr lang="en-US" altLang="en-US" sz="3400"/>
              <a:t>Holding </a:t>
            </a:r>
            <a:r>
              <a:rPr lang="en-US" altLang="en-US" sz="3400" i="1"/>
              <a:t>y</a:t>
            </a:r>
            <a:r>
              <a:rPr lang="en-US" altLang="en-US" sz="3400"/>
              <a:t> constant and differentiating with respect to </a:t>
            </a:r>
            <a:r>
              <a:rPr lang="en-US" altLang="en-US" sz="3400" i="1"/>
              <a:t>x</a:t>
            </a:r>
            <a:r>
              <a:rPr lang="en-US" altLang="en-US" sz="3400"/>
              <a:t>, we get: </a:t>
            </a:r>
            <a:br>
              <a:rPr lang="en-US" altLang="en-US" sz="3400"/>
            </a:br>
            <a:r>
              <a:rPr lang="en-US" altLang="en-US" sz="3400"/>
              <a:t>				</a:t>
            </a:r>
            <a:r>
              <a:rPr lang="en-US" altLang="en-US" sz="3400" i="1"/>
              <a:t>f</a:t>
            </a:r>
            <a:r>
              <a:rPr lang="en-US" altLang="en-US" sz="3400" i="1" baseline="-25000"/>
              <a:t>x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3</a:t>
            </a:r>
            <a:r>
              <a:rPr lang="en-US" altLang="en-US" sz="3400" i="1"/>
              <a:t>x</a:t>
            </a:r>
            <a:r>
              <a:rPr lang="en-US" altLang="en-US" sz="3400" baseline="30000"/>
              <a:t>2</a:t>
            </a:r>
            <a:r>
              <a:rPr lang="en-US" altLang="en-US" sz="3400"/>
              <a:t> + 2</a:t>
            </a:r>
            <a:r>
              <a:rPr lang="en-US" altLang="en-US" sz="3400" i="1"/>
              <a:t>xy</a:t>
            </a:r>
            <a:r>
              <a:rPr lang="en-US" altLang="en-US" sz="3400" baseline="30000"/>
              <a:t>3</a:t>
            </a:r>
          </a:p>
          <a:p>
            <a:pPr algn="ctr"/>
            <a:endParaRPr lang="en-US" altLang="en-US" baseline="30000"/>
          </a:p>
          <a:p>
            <a:pPr algn="ctr"/>
            <a:endParaRPr lang="en-US" altLang="en-US" baseline="30000"/>
          </a:p>
          <a:p>
            <a:pPr lvl="1"/>
            <a:r>
              <a:rPr lang="en-US" altLang="en-US" sz="3000"/>
              <a:t>Thus, </a:t>
            </a:r>
            <a:br>
              <a:rPr lang="en-US" altLang="en-US" sz="3000"/>
            </a:br>
            <a:r>
              <a:rPr lang="en-US" altLang="en-US" sz="3000"/>
              <a:t>		</a:t>
            </a:r>
            <a:r>
              <a:rPr lang="en-US" altLang="en-US" sz="3000" i="1"/>
              <a:t>f</a:t>
            </a:r>
            <a:r>
              <a:rPr lang="en-US" altLang="en-US" sz="3000" i="1" baseline="-25000"/>
              <a:t>x</a:t>
            </a:r>
            <a:r>
              <a:rPr lang="en-US" altLang="en-US" sz="3000"/>
              <a:t>(2, 1) = 3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2</a:t>
            </a:r>
            <a:r>
              <a:rPr lang="en-US" altLang="en-US" sz="3000" baseline="30000"/>
              <a:t>2</a:t>
            </a:r>
            <a:r>
              <a:rPr lang="en-US" altLang="en-US" sz="3000"/>
              <a:t> + 2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2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1</a:t>
            </a:r>
            <a:r>
              <a:rPr lang="en-US" altLang="en-US" sz="3000" baseline="30000"/>
              <a:t>3</a:t>
            </a:r>
            <a:r>
              <a:rPr lang="en-US" altLang="en-US" sz="3000"/>
              <a:t> </a:t>
            </a:r>
            <a:br>
              <a:rPr lang="en-US" altLang="en-US" sz="3000"/>
            </a:br>
            <a:r>
              <a:rPr lang="en-US" altLang="en-US" sz="3000"/>
              <a:t>			  = 16</a:t>
            </a:r>
          </a:p>
        </p:txBody>
      </p:sp>
      <p:sp>
        <p:nvSpPr>
          <p:cNvPr id="475140" name="Text Box 4">
            <a:extLst>
              <a:ext uri="{FF2B5EF4-FFF2-40B4-BE49-F238E27FC236}">
                <a16:creationId xmlns:a16="http://schemas.microsoft.com/office/drawing/2014/main" id="{4935FD9B-70AB-408E-B54C-9B0274326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 </a:t>
            </a:r>
          </a:p>
        </p:txBody>
      </p:sp>
      <p:sp>
        <p:nvSpPr>
          <p:cNvPr id="475141" name="Rectangle 5">
            <a:extLst>
              <a:ext uri="{FF2B5EF4-FFF2-40B4-BE49-F238E27FC236}">
                <a16:creationId xmlns:a16="http://schemas.microsoft.com/office/drawing/2014/main" id="{95F825BB-5687-4669-805B-EE847E16B9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401771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3" name="Rectangle 3">
            <a:extLst>
              <a:ext uri="{FF2B5EF4-FFF2-40B4-BE49-F238E27FC236}">
                <a16:creationId xmlns:a16="http://schemas.microsoft.com/office/drawing/2014/main" id="{CB090B77-0821-492B-A2E7-34D4923C85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6463"/>
            <a:ext cx="8572500" cy="5865812"/>
          </a:xfrm>
        </p:spPr>
        <p:txBody>
          <a:bodyPr/>
          <a:lstStyle/>
          <a:p>
            <a:r>
              <a:rPr lang="en-US" altLang="en-US" sz="3400"/>
              <a:t>Holding </a:t>
            </a:r>
            <a:r>
              <a:rPr lang="en-US" altLang="en-US" sz="3400" i="1"/>
              <a:t>x</a:t>
            </a:r>
            <a:r>
              <a:rPr lang="en-US" altLang="en-US" sz="3400"/>
              <a:t> constant and differentiating with respect to </a:t>
            </a:r>
            <a:r>
              <a:rPr lang="en-US" altLang="en-US" sz="3400" i="1"/>
              <a:t>y</a:t>
            </a:r>
            <a:r>
              <a:rPr lang="en-US" altLang="en-US" sz="3400"/>
              <a:t>, we get: </a:t>
            </a:r>
            <a:br>
              <a:rPr lang="en-US" altLang="en-US" sz="3400"/>
            </a:br>
            <a:r>
              <a:rPr lang="en-US" altLang="en-US" sz="3400"/>
              <a:t>				</a:t>
            </a:r>
            <a:r>
              <a:rPr lang="en-US" altLang="en-US" sz="3400" i="1"/>
              <a:t>f</a:t>
            </a:r>
            <a:r>
              <a:rPr lang="en-US" altLang="en-US" sz="3400" i="1" baseline="-25000"/>
              <a:t>y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 = 3</a:t>
            </a:r>
            <a:r>
              <a:rPr lang="en-US" altLang="en-US" sz="3400" i="1"/>
              <a:t>x</a:t>
            </a:r>
            <a:r>
              <a:rPr lang="en-US" altLang="en-US" sz="3400" baseline="30000"/>
              <a:t>2</a:t>
            </a:r>
            <a:r>
              <a:rPr lang="en-US" altLang="en-US" sz="3400" i="1"/>
              <a:t>y</a:t>
            </a:r>
            <a:r>
              <a:rPr lang="en-US" altLang="en-US" sz="3400" baseline="30000"/>
              <a:t>2</a:t>
            </a:r>
            <a:r>
              <a:rPr lang="en-US" altLang="en-US" sz="3400"/>
              <a:t> – 4</a:t>
            </a:r>
            <a:r>
              <a:rPr lang="en-US" altLang="en-US" sz="3400" i="1"/>
              <a:t>y</a:t>
            </a:r>
          </a:p>
          <a:p>
            <a:pPr lvl="1" algn="ctr"/>
            <a:endParaRPr lang="en-US" altLang="en-US" sz="3000"/>
          </a:p>
          <a:p>
            <a:pPr lvl="1" algn="ctr"/>
            <a:endParaRPr lang="en-US" altLang="en-US" sz="3000"/>
          </a:p>
          <a:p>
            <a:pPr lvl="1"/>
            <a:r>
              <a:rPr lang="en-US" altLang="en-US" sz="3000"/>
              <a:t>Thus, </a:t>
            </a:r>
            <a:br>
              <a:rPr lang="en-US" altLang="en-US" sz="3000"/>
            </a:br>
            <a:r>
              <a:rPr lang="en-US" altLang="en-US" sz="3000"/>
              <a:t>		</a:t>
            </a:r>
            <a:r>
              <a:rPr lang="en-US" altLang="en-US" sz="3000" i="1"/>
              <a:t>f</a:t>
            </a:r>
            <a:r>
              <a:rPr lang="en-US" altLang="en-US" sz="3000" i="1" baseline="-25000"/>
              <a:t>y</a:t>
            </a:r>
            <a:r>
              <a:rPr lang="en-US" altLang="en-US" sz="3000"/>
              <a:t>(2, 1) = 3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2</a:t>
            </a:r>
            <a:r>
              <a:rPr lang="en-US" altLang="en-US" sz="3000" baseline="30000"/>
              <a:t>2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1</a:t>
            </a:r>
            <a:r>
              <a:rPr lang="en-US" altLang="en-US" sz="3000" baseline="30000"/>
              <a:t>2</a:t>
            </a:r>
            <a:r>
              <a:rPr lang="en-US" altLang="en-US" sz="3000"/>
              <a:t> – 4 </a:t>
            </a:r>
            <a:r>
              <a:rPr lang="en-US" altLang="en-US" sz="3000" b="1" baseline="30000">
                <a:latin typeface="Times New Roman" panose="02020603050405020304" pitchFamily="18" charset="0"/>
              </a:rPr>
              <a:t>.</a:t>
            </a:r>
            <a:r>
              <a:rPr lang="en-US" altLang="en-US" sz="3000"/>
              <a:t> 1 </a:t>
            </a:r>
            <a:br>
              <a:rPr lang="en-US" altLang="en-US" sz="3000"/>
            </a:br>
            <a:r>
              <a:rPr lang="en-US" altLang="en-US" sz="3000"/>
              <a:t>			   = 8</a:t>
            </a:r>
          </a:p>
        </p:txBody>
      </p:sp>
      <p:sp>
        <p:nvSpPr>
          <p:cNvPr id="476164" name="Text Box 4">
            <a:extLst>
              <a:ext uri="{FF2B5EF4-FFF2-40B4-BE49-F238E27FC236}">
                <a16:creationId xmlns:a16="http://schemas.microsoft.com/office/drawing/2014/main" id="{5689EFB5-01F6-4EA7-A12D-4FE4C9DC0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 </a:t>
            </a:r>
          </a:p>
        </p:txBody>
      </p:sp>
      <p:sp>
        <p:nvSpPr>
          <p:cNvPr id="476165" name="Rectangle 5">
            <a:extLst>
              <a:ext uri="{FF2B5EF4-FFF2-40B4-BE49-F238E27FC236}">
                <a16:creationId xmlns:a16="http://schemas.microsoft.com/office/drawing/2014/main" id="{8B047F7F-3626-4035-833F-5E408A5BC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41685173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>
            <a:extLst>
              <a:ext uri="{FF2B5EF4-FFF2-40B4-BE49-F238E27FC236}">
                <a16:creationId xmlns:a16="http://schemas.microsoft.com/office/drawing/2014/main" id="{9D5883F8-2409-4276-8A10-3CB34732E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239000" cy="585788"/>
          </a:xfrm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2703DB7E-0DF9-405C-95D6-592E8CC07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To give a geometric interpretation of partial derivatives, we recall that the equation </a:t>
            </a:r>
            <a:br>
              <a:rPr lang="en-US" altLang="en-US"/>
            </a:b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represents a surface </a:t>
            </a:r>
            <a:r>
              <a:rPr lang="en-US" altLang="en-US" i="1"/>
              <a:t>S </a:t>
            </a:r>
            <a:r>
              <a:rPr lang="en-US" altLang="en-US"/>
              <a:t>(the graph </a:t>
            </a:r>
            <a:br>
              <a:rPr lang="en-US" altLang="en-US"/>
            </a:b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).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If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= </a:t>
            </a:r>
            <a:r>
              <a:rPr lang="en-US" altLang="en-US" i="1"/>
              <a:t>c</a:t>
            </a:r>
            <a:r>
              <a:rPr lang="en-US" altLang="en-US"/>
              <a:t>, </a:t>
            </a:r>
            <a:br>
              <a:rPr lang="en-US" altLang="en-US"/>
            </a:br>
            <a:r>
              <a:rPr lang="en-US" altLang="en-US"/>
              <a:t>then the point </a:t>
            </a:r>
            <a:br>
              <a:rPr lang="en-US" altLang="en-US"/>
            </a:b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, </a:t>
            </a:r>
            <a:r>
              <a:rPr lang="en-US" altLang="en-US" i="1"/>
              <a:t>c</a:t>
            </a:r>
            <a:r>
              <a:rPr lang="en-US" altLang="en-US"/>
              <a:t>) lies </a:t>
            </a:r>
            <a:br>
              <a:rPr lang="en-US" altLang="en-US"/>
            </a:br>
            <a:r>
              <a:rPr lang="en-US" altLang="en-US"/>
              <a:t>on </a:t>
            </a:r>
            <a:r>
              <a:rPr lang="en-US" altLang="en-US" i="1"/>
              <a:t>S</a:t>
            </a:r>
            <a:r>
              <a:rPr lang="en-US" altLang="en-US"/>
              <a:t>.</a:t>
            </a:r>
          </a:p>
        </p:txBody>
      </p:sp>
      <p:pic>
        <p:nvPicPr>
          <p:cNvPr id="477188" name="Picture 4">
            <a:extLst>
              <a:ext uri="{FF2B5EF4-FFF2-40B4-BE49-F238E27FC236}">
                <a16:creationId xmlns:a16="http://schemas.microsoft.com/office/drawing/2014/main" id="{41C0AAA6-FCC0-44F9-95B7-4935B7EE4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7189" name="Rectangle 5">
            <a:extLst>
              <a:ext uri="{FF2B5EF4-FFF2-40B4-BE49-F238E27FC236}">
                <a16:creationId xmlns:a16="http://schemas.microsoft.com/office/drawing/2014/main" id="{73CF64CE-7D95-4680-B265-721D4C828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683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Rectangle 2">
            <a:extLst>
              <a:ext uri="{FF2B5EF4-FFF2-40B4-BE49-F238E27FC236}">
                <a16:creationId xmlns:a16="http://schemas.microsoft.com/office/drawing/2014/main" id="{4E753E75-2333-4ADA-8899-C0B84A6B7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478211" name="Rectangle 3">
            <a:extLst>
              <a:ext uri="{FF2B5EF4-FFF2-40B4-BE49-F238E27FC236}">
                <a16:creationId xmlns:a16="http://schemas.microsoft.com/office/drawing/2014/main" id="{3DCEB76C-44EB-4E6C-8062-6077A85D9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By fixing </a:t>
            </a: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b</a:t>
            </a:r>
            <a:r>
              <a:rPr lang="en-US" altLang="en-US"/>
              <a:t>, we are restricting our attention to the curve </a:t>
            </a:r>
            <a:r>
              <a:rPr lang="en-US" altLang="en-US" i="1"/>
              <a:t>C</a:t>
            </a:r>
            <a:r>
              <a:rPr lang="en-US" altLang="en-US" baseline="-25000"/>
              <a:t>1</a:t>
            </a:r>
            <a:r>
              <a:rPr lang="en-US" altLang="en-US"/>
              <a:t> in which the vertical plane </a:t>
            </a:r>
            <a:br>
              <a:rPr lang="en-US" altLang="en-US"/>
            </a:br>
            <a:r>
              <a:rPr lang="en-US" altLang="en-US" i="1"/>
              <a:t>y </a:t>
            </a:r>
            <a:r>
              <a:rPr lang="en-US" altLang="en-US"/>
              <a:t>= </a:t>
            </a:r>
            <a:r>
              <a:rPr lang="en-US" altLang="en-US" i="1"/>
              <a:t>b</a:t>
            </a:r>
            <a:r>
              <a:rPr lang="en-US" altLang="en-US"/>
              <a:t> intersects </a:t>
            </a:r>
            <a:r>
              <a:rPr lang="en-US" altLang="en-US" i="1"/>
              <a:t>S</a:t>
            </a:r>
            <a:r>
              <a:rPr lang="en-US" altLang="en-US"/>
              <a:t>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That is, </a:t>
            </a:r>
            <a:r>
              <a:rPr lang="en-US" altLang="en-US" i="1"/>
              <a:t>C</a:t>
            </a:r>
            <a:r>
              <a:rPr lang="en-US" altLang="en-US" baseline="-25000"/>
              <a:t>1</a:t>
            </a:r>
            <a:r>
              <a:rPr lang="en-US" altLang="en-US"/>
              <a:t> is </a:t>
            </a:r>
            <a:br>
              <a:rPr lang="en-US" altLang="en-US"/>
            </a:br>
            <a:r>
              <a:rPr lang="en-US" altLang="en-US"/>
              <a:t>the trace of </a:t>
            </a:r>
            <a:r>
              <a:rPr lang="en-US" altLang="en-US" i="1"/>
              <a:t>S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in the plane </a:t>
            </a:r>
            <a:br>
              <a:rPr lang="en-US" altLang="en-US"/>
            </a:b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b</a:t>
            </a:r>
            <a:r>
              <a:rPr lang="en-US" altLang="en-US"/>
              <a:t>.</a:t>
            </a:r>
          </a:p>
        </p:txBody>
      </p:sp>
      <p:pic>
        <p:nvPicPr>
          <p:cNvPr id="478213" name="Picture 5">
            <a:extLst>
              <a:ext uri="{FF2B5EF4-FFF2-40B4-BE49-F238E27FC236}">
                <a16:creationId xmlns:a16="http://schemas.microsoft.com/office/drawing/2014/main" id="{BBC34105-B58D-4B40-8528-1D28454A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8214" name="Rectangle 6">
            <a:extLst>
              <a:ext uri="{FF2B5EF4-FFF2-40B4-BE49-F238E27FC236}">
                <a16:creationId xmlns:a16="http://schemas.microsoft.com/office/drawing/2014/main" id="{40E2B5A9-77B0-47BE-9C3A-BDE90EBAE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35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386" name="Rectangle 2">
            <a:extLst>
              <a:ext uri="{FF2B5EF4-FFF2-40B4-BE49-F238E27FC236}">
                <a16:creationId xmlns:a16="http://schemas.microsoft.com/office/drawing/2014/main" id="{D9036B74-50B2-4871-918A-FFCD56795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To graph the plane, we first find </a:t>
            </a:r>
            <a:br>
              <a:rPr lang="en-US" altLang="en-US" sz="3600"/>
            </a:br>
            <a:r>
              <a:rPr lang="en-US" altLang="en-US" sz="3600"/>
              <a:t>the intercepts.</a:t>
            </a:r>
          </a:p>
          <a:p>
            <a:pPr lvl="1"/>
            <a:endParaRPr lang="en-US" altLang="en-US" sz="2600"/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Putting </a:t>
            </a:r>
            <a:r>
              <a:rPr lang="en-US" altLang="en-US" sz="2600" i="1"/>
              <a:t>y =</a:t>
            </a:r>
            <a:r>
              <a:rPr lang="en-US" altLang="en-US" sz="2600"/>
              <a:t> </a:t>
            </a:r>
            <a:r>
              <a:rPr lang="en-US" altLang="en-US" sz="2600" i="1"/>
              <a:t>z =</a:t>
            </a:r>
            <a:r>
              <a:rPr lang="en-US" altLang="en-US" sz="2600"/>
              <a:t> 0 in the equation, we get </a:t>
            </a:r>
            <a:r>
              <a:rPr lang="en-US" altLang="en-US" sz="2600" i="1"/>
              <a:t>x</a:t>
            </a:r>
            <a:r>
              <a:rPr lang="en-US" altLang="en-US" sz="2600"/>
              <a:t> = 2 </a:t>
            </a:r>
            <a:br>
              <a:rPr lang="en-US" altLang="en-US" sz="2600"/>
            </a:br>
            <a:r>
              <a:rPr lang="en-US" altLang="en-US" sz="2600"/>
              <a:t>as the </a:t>
            </a:r>
            <a:r>
              <a:rPr lang="en-US" altLang="en-US" sz="2600" i="1"/>
              <a:t>x</a:t>
            </a:r>
            <a:r>
              <a:rPr lang="en-US" altLang="en-US" sz="2600"/>
              <a:t>-intercept.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Similarly, the </a:t>
            </a:r>
            <a:r>
              <a:rPr lang="en-US" altLang="en-US" sz="2600" i="1"/>
              <a:t>y</a:t>
            </a:r>
            <a:r>
              <a:rPr lang="en-US" altLang="en-US" sz="2600"/>
              <a:t>-intercept is 3 and the </a:t>
            </a:r>
            <a:r>
              <a:rPr lang="en-US" altLang="en-US" sz="2600" i="1"/>
              <a:t>z</a:t>
            </a:r>
            <a:r>
              <a:rPr lang="en-US" altLang="en-US" sz="2600"/>
              <a:t>-intercept </a:t>
            </a:r>
            <a:br>
              <a:rPr lang="en-US" altLang="en-US" sz="2600"/>
            </a:br>
            <a:r>
              <a:rPr lang="en-US" altLang="en-US" sz="2600"/>
              <a:t>is 6.</a:t>
            </a:r>
          </a:p>
        </p:txBody>
      </p:sp>
      <p:sp>
        <p:nvSpPr>
          <p:cNvPr id="1040387" name="Rectangle 3">
            <a:extLst>
              <a:ext uri="{FF2B5EF4-FFF2-40B4-BE49-F238E27FC236}">
                <a16:creationId xmlns:a16="http://schemas.microsoft.com/office/drawing/2014/main" id="{C9FBB10B-878A-4768-B08F-0CACA5069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</a:t>
            </a:r>
          </a:p>
        </p:txBody>
      </p:sp>
      <p:sp>
        <p:nvSpPr>
          <p:cNvPr id="1040389" name="Text Box 5">
            <a:extLst>
              <a:ext uri="{FF2B5EF4-FFF2-40B4-BE49-F238E27FC236}">
                <a16:creationId xmlns:a16="http://schemas.microsoft.com/office/drawing/2014/main" id="{97CE5A15-E623-4B88-9F5D-5F5C5EA733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41375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5" name="Rectangle 3">
            <a:extLst>
              <a:ext uri="{FF2B5EF4-FFF2-40B4-BE49-F238E27FC236}">
                <a16:creationId xmlns:a16="http://schemas.microsoft.com/office/drawing/2014/main" id="{4FEA6C83-DE46-4F0F-96F6-66643C8AD1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Likewise, the vertical plane 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a</a:t>
            </a:r>
            <a:r>
              <a:rPr lang="en-US" altLang="en-US"/>
              <a:t> intersects </a:t>
            </a:r>
            <a:r>
              <a:rPr lang="en-US" altLang="en-US" i="1"/>
              <a:t>S</a:t>
            </a:r>
            <a:r>
              <a:rPr lang="en-US" altLang="en-US"/>
              <a:t> in a curve </a:t>
            </a:r>
            <a:r>
              <a:rPr lang="en-US" altLang="en-US" i="1"/>
              <a:t>C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r>
              <a:rPr lang="en-US" altLang="en-US"/>
              <a:t>Both the curves </a:t>
            </a:r>
            <a:br>
              <a:rPr lang="en-US" altLang="en-US"/>
            </a:br>
            <a:r>
              <a:rPr lang="en-US" altLang="en-US" i="1"/>
              <a:t>C</a:t>
            </a:r>
            <a:r>
              <a:rPr lang="en-US" altLang="en-US" baseline="-25000"/>
              <a:t>1</a:t>
            </a:r>
            <a:r>
              <a:rPr lang="en-US" altLang="en-US"/>
              <a:t> and </a:t>
            </a:r>
            <a:r>
              <a:rPr lang="en-US" altLang="en-US" i="1"/>
              <a:t>C</a:t>
            </a:r>
            <a:r>
              <a:rPr lang="en-US" altLang="en-US" baseline="-25000"/>
              <a:t>2</a:t>
            </a:r>
            <a:r>
              <a:rPr lang="en-US" altLang="en-US"/>
              <a:t> pass </a:t>
            </a:r>
            <a:br>
              <a:rPr lang="en-US" altLang="en-US"/>
            </a:br>
            <a:r>
              <a:rPr lang="en-US" altLang="en-US"/>
              <a:t>through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  <p:sp>
        <p:nvSpPr>
          <p:cNvPr id="479239" name="Rectangle 7">
            <a:extLst>
              <a:ext uri="{FF2B5EF4-FFF2-40B4-BE49-F238E27FC236}">
                <a16:creationId xmlns:a16="http://schemas.microsoft.com/office/drawing/2014/main" id="{B20BD5D0-3A3B-4135-9B9C-AF45D43200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pic>
        <p:nvPicPr>
          <p:cNvPr id="479240" name="Picture 8">
            <a:extLst>
              <a:ext uri="{FF2B5EF4-FFF2-40B4-BE49-F238E27FC236}">
                <a16:creationId xmlns:a16="http://schemas.microsoft.com/office/drawing/2014/main" id="{86EB1875-AB0B-4190-88C5-B39D86DB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9241" name="Rectangle 9">
            <a:extLst>
              <a:ext uri="{FF2B5EF4-FFF2-40B4-BE49-F238E27FC236}">
                <a16:creationId xmlns:a16="http://schemas.microsoft.com/office/drawing/2014/main" id="{A8E7BE65-9B54-45A6-A996-0EA4F223B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012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>
            <a:extLst>
              <a:ext uri="{FF2B5EF4-FFF2-40B4-BE49-F238E27FC236}">
                <a16:creationId xmlns:a16="http://schemas.microsoft.com/office/drawing/2014/main" id="{F9F9C3CF-F411-46FE-B4F7-2CBB60A86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6463"/>
            <a:ext cx="8572500" cy="5865812"/>
          </a:xfrm>
        </p:spPr>
        <p:txBody>
          <a:bodyPr/>
          <a:lstStyle/>
          <a:p>
            <a:r>
              <a:rPr lang="en-US" altLang="en-US" sz="3400"/>
              <a:t>Notice that the curve </a:t>
            </a:r>
            <a:r>
              <a:rPr lang="en-US" altLang="en-US" sz="3400" i="1"/>
              <a:t>C</a:t>
            </a:r>
            <a:r>
              <a:rPr lang="en-US" altLang="en-US" sz="3400" baseline="-25000"/>
              <a:t>1</a:t>
            </a:r>
            <a:r>
              <a:rPr lang="en-US" altLang="en-US" sz="3400"/>
              <a:t> is the graph of </a:t>
            </a:r>
            <a:br>
              <a:rPr lang="en-US" altLang="en-US" sz="3400"/>
            </a:br>
            <a:r>
              <a:rPr lang="en-US" altLang="en-US" sz="3400"/>
              <a:t>the function </a:t>
            </a:r>
            <a:r>
              <a:rPr lang="en-US" altLang="en-US" sz="3400" i="1"/>
              <a:t>g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) =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, </a:t>
            </a:r>
            <a:r>
              <a:rPr lang="en-US" altLang="en-US" sz="3400" i="1"/>
              <a:t>b</a:t>
            </a:r>
            <a:r>
              <a:rPr lang="en-US" altLang="en-US" sz="3400"/>
              <a:t>).</a:t>
            </a:r>
          </a:p>
          <a:p>
            <a:pPr lvl="1"/>
            <a:endParaRPr lang="en-US" altLang="en-US" sz="3400"/>
          </a:p>
          <a:p>
            <a:pPr lvl="1"/>
            <a:r>
              <a:rPr lang="en-US" altLang="en-US"/>
              <a:t>So, the slope of </a:t>
            </a:r>
            <a:br>
              <a:rPr lang="en-US" altLang="en-US"/>
            </a:br>
            <a:r>
              <a:rPr lang="en-US" altLang="en-US"/>
              <a:t>its tangent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at </a:t>
            </a:r>
            <a:r>
              <a:rPr lang="en-US" altLang="en-US" i="1"/>
              <a:t>P</a:t>
            </a:r>
            <a:r>
              <a:rPr lang="en-US" altLang="en-US"/>
              <a:t> is: </a:t>
            </a:r>
            <a:br>
              <a:rPr lang="en-US" altLang="en-US"/>
            </a:br>
            <a:r>
              <a:rPr lang="en-US" altLang="en-US" i="1"/>
              <a:t>g</a:t>
            </a:r>
            <a:r>
              <a:rPr lang="en-US" altLang="en-US"/>
              <a:t>’(</a:t>
            </a:r>
            <a:r>
              <a:rPr lang="en-US" altLang="en-US" i="1"/>
              <a:t>a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</p:txBody>
      </p:sp>
      <p:sp>
        <p:nvSpPr>
          <p:cNvPr id="481285" name="Rectangle 5">
            <a:extLst>
              <a:ext uri="{FF2B5EF4-FFF2-40B4-BE49-F238E27FC236}">
                <a16:creationId xmlns:a16="http://schemas.microsoft.com/office/drawing/2014/main" id="{16DB01A2-B922-45A0-BD47-B306B030A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pic>
        <p:nvPicPr>
          <p:cNvPr id="481286" name="Picture 6">
            <a:extLst>
              <a:ext uri="{FF2B5EF4-FFF2-40B4-BE49-F238E27FC236}">
                <a16:creationId xmlns:a16="http://schemas.microsoft.com/office/drawing/2014/main" id="{A78CC244-2723-476B-89C1-FB8DBE14B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287" name="Rectangle 7">
            <a:extLst>
              <a:ext uri="{FF2B5EF4-FFF2-40B4-BE49-F238E27FC236}">
                <a16:creationId xmlns:a16="http://schemas.microsoft.com/office/drawing/2014/main" id="{A73B18AD-87FD-4AE0-9CF2-7CE2B7D53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962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7" name="Rectangle 3">
            <a:extLst>
              <a:ext uri="{FF2B5EF4-FFF2-40B4-BE49-F238E27FC236}">
                <a16:creationId xmlns:a16="http://schemas.microsoft.com/office/drawing/2014/main" id="{23670B0A-B579-4F0E-A09C-8679B54382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6463"/>
            <a:ext cx="8572500" cy="5865812"/>
          </a:xfrm>
        </p:spPr>
        <p:txBody>
          <a:bodyPr/>
          <a:lstStyle/>
          <a:p>
            <a:r>
              <a:rPr lang="en-US" altLang="en-US" sz="3400"/>
              <a:t>The curve </a:t>
            </a:r>
            <a:r>
              <a:rPr lang="en-US" altLang="en-US" sz="3400" i="1"/>
              <a:t>C</a:t>
            </a:r>
            <a:r>
              <a:rPr lang="en-US" altLang="en-US" sz="3400" baseline="-25000"/>
              <a:t>2</a:t>
            </a:r>
            <a:r>
              <a:rPr lang="en-US" altLang="en-US" sz="3400"/>
              <a:t> is the graph of the function</a:t>
            </a:r>
            <a:br>
              <a:rPr lang="en-US" altLang="en-US" sz="3400"/>
            </a:br>
            <a:r>
              <a:rPr lang="en-US" altLang="en-US" sz="3400" i="1"/>
              <a:t>G</a:t>
            </a:r>
            <a:r>
              <a:rPr lang="en-US" altLang="en-US" sz="3400"/>
              <a:t>(</a:t>
            </a:r>
            <a:r>
              <a:rPr lang="en-US" altLang="en-US" sz="3400" i="1"/>
              <a:t>y</a:t>
            </a:r>
            <a:r>
              <a:rPr lang="en-US" altLang="en-US" sz="3400"/>
              <a:t>) = </a:t>
            </a:r>
            <a:r>
              <a:rPr lang="en-US" altLang="en-US" sz="3400" i="1"/>
              <a:t>f</a:t>
            </a:r>
            <a:r>
              <a:rPr lang="en-US" altLang="en-US" sz="3400"/>
              <a:t>(</a:t>
            </a:r>
            <a:r>
              <a:rPr lang="en-US" altLang="en-US" sz="3400" i="1"/>
              <a:t>a</a:t>
            </a:r>
            <a:r>
              <a:rPr lang="en-US" altLang="en-US" sz="3400"/>
              <a:t>, </a:t>
            </a:r>
            <a:r>
              <a:rPr lang="en-US" altLang="en-US" sz="3400" i="1"/>
              <a:t>y</a:t>
            </a:r>
            <a:r>
              <a:rPr lang="en-US" altLang="en-US" sz="3400"/>
              <a:t>).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So, the slope of </a:t>
            </a:r>
            <a:br>
              <a:rPr lang="en-US" altLang="en-US"/>
            </a:br>
            <a:r>
              <a:rPr lang="en-US" altLang="en-US"/>
              <a:t>its tangent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at </a:t>
            </a:r>
            <a:r>
              <a:rPr lang="en-US" altLang="en-US" i="1"/>
              <a:t>P</a:t>
            </a:r>
            <a:r>
              <a:rPr lang="en-US" altLang="en-US"/>
              <a:t> is: </a:t>
            </a:r>
            <a:br>
              <a:rPr lang="en-US" altLang="en-US"/>
            </a:br>
            <a:r>
              <a:rPr lang="en-US" altLang="en-US" i="1"/>
              <a:t>G’</a:t>
            </a:r>
            <a:r>
              <a:rPr lang="en-US" altLang="en-US"/>
              <a:t>(</a:t>
            </a:r>
            <a:r>
              <a:rPr lang="en-US" altLang="en-US" i="1"/>
              <a:t>b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</p:txBody>
      </p:sp>
      <p:sp>
        <p:nvSpPr>
          <p:cNvPr id="482309" name="Rectangle 5">
            <a:extLst>
              <a:ext uri="{FF2B5EF4-FFF2-40B4-BE49-F238E27FC236}">
                <a16:creationId xmlns:a16="http://schemas.microsoft.com/office/drawing/2014/main" id="{AA3C0701-74AF-4AC9-A1F3-AA38DDA53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pic>
        <p:nvPicPr>
          <p:cNvPr id="482310" name="Picture 6">
            <a:extLst>
              <a:ext uri="{FF2B5EF4-FFF2-40B4-BE49-F238E27FC236}">
                <a16:creationId xmlns:a16="http://schemas.microsoft.com/office/drawing/2014/main" id="{AACDAD50-442D-4C9A-ADDF-B777DF662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2311" name="Rectangle 7">
            <a:extLst>
              <a:ext uri="{FF2B5EF4-FFF2-40B4-BE49-F238E27FC236}">
                <a16:creationId xmlns:a16="http://schemas.microsoft.com/office/drawing/2014/main" id="{512FD9BA-9445-4727-AF37-793EB2FEC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833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1" name="Rectangle 3">
            <a:extLst>
              <a:ext uri="{FF2B5EF4-FFF2-40B4-BE49-F238E27FC236}">
                <a16:creationId xmlns:a16="http://schemas.microsoft.com/office/drawing/2014/main" id="{C654A38B-2B94-4B85-A0A6-C6F01F4728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Thus, the partial derivatives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can be interpreted geometrically as: 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The slopes of </a:t>
            </a:r>
            <a:br>
              <a:rPr lang="en-US" altLang="en-US" sz="2600"/>
            </a:br>
            <a:r>
              <a:rPr lang="en-US" altLang="en-US" sz="2600"/>
              <a:t>the tangent lines </a:t>
            </a:r>
            <a:br>
              <a:rPr lang="en-US" altLang="en-US" sz="2600"/>
            </a:br>
            <a:r>
              <a:rPr lang="en-US" altLang="en-US" sz="2600"/>
              <a:t>at </a:t>
            </a:r>
            <a:r>
              <a:rPr lang="en-US" altLang="en-US" sz="2600" i="1"/>
              <a:t>P</a:t>
            </a:r>
            <a:r>
              <a:rPr lang="en-US" altLang="en-US" sz="2600"/>
              <a:t>(</a:t>
            </a:r>
            <a:r>
              <a:rPr lang="en-US" altLang="en-US" sz="2600" i="1"/>
              <a:t>a</a:t>
            </a:r>
            <a:r>
              <a:rPr lang="en-US" altLang="en-US" sz="2600"/>
              <a:t>, </a:t>
            </a:r>
            <a:r>
              <a:rPr lang="en-US" altLang="en-US" sz="2600" i="1"/>
              <a:t>b</a:t>
            </a:r>
            <a:r>
              <a:rPr lang="en-US" altLang="en-US" sz="2600"/>
              <a:t>, </a:t>
            </a:r>
            <a:r>
              <a:rPr lang="en-US" altLang="en-US" sz="2600" i="1"/>
              <a:t>c</a:t>
            </a:r>
            <a:r>
              <a:rPr lang="en-US" altLang="en-US" sz="2600"/>
              <a:t>) to </a:t>
            </a:r>
            <a:br>
              <a:rPr lang="en-US" altLang="en-US" sz="2600"/>
            </a:br>
            <a:r>
              <a:rPr lang="en-US" altLang="en-US" sz="2600"/>
              <a:t>the traces </a:t>
            </a:r>
            <a:r>
              <a:rPr lang="en-US" altLang="en-US" sz="2600" i="1"/>
              <a:t>C</a:t>
            </a:r>
            <a:r>
              <a:rPr lang="en-US" altLang="en-US" sz="2600" baseline="-25000"/>
              <a:t>1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and </a:t>
            </a:r>
            <a:r>
              <a:rPr lang="en-US" altLang="en-US" sz="2600" i="1"/>
              <a:t>C</a:t>
            </a:r>
            <a:r>
              <a:rPr lang="en-US" altLang="en-US" sz="2600" baseline="-25000"/>
              <a:t>2</a:t>
            </a:r>
            <a:r>
              <a:rPr lang="en-US" altLang="en-US" sz="2600"/>
              <a:t> of </a:t>
            </a:r>
            <a:r>
              <a:rPr lang="en-US" altLang="en-US" sz="2600" i="1"/>
              <a:t>S</a:t>
            </a:r>
            <a:r>
              <a:rPr lang="en-US" altLang="en-US" sz="2600"/>
              <a:t> in </a:t>
            </a:r>
            <a:br>
              <a:rPr lang="en-US" altLang="en-US" sz="2600"/>
            </a:br>
            <a:r>
              <a:rPr lang="en-US" altLang="en-US" sz="2600"/>
              <a:t>the planes </a:t>
            </a:r>
            <a:br>
              <a:rPr lang="en-US" altLang="en-US" sz="2600"/>
            </a:br>
            <a:r>
              <a:rPr lang="en-US" altLang="en-US" sz="2600" i="1"/>
              <a:t>y</a:t>
            </a:r>
            <a:r>
              <a:rPr lang="en-US" altLang="en-US" sz="2600"/>
              <a:t> = </a:t>
            </a:r>
            <a:r>
              <a:rPr lang="en-US" altLang="en-US" sz="2600" i="1"/>
              <a:t>b</a:t>
            </a:r>
            <a:r>
              <a:rPr lang="en-US" altLang="en-US" sz="2600"/>
              <a:t> and </a:t>
            </a:r>
            <a:r>
              <a:rPr lang="en-US" altLang="en-US" sz="2600" i="1"/>
              <a:t>x</a:t>
            </a:r>
            <a:r>
              <a:rPr lang="en-US" altLang="en-US" sz="2600"/>
              <a:t> = </a:t>
            </a:r>
            <a:r>
              <a:rPr lang="en-US" altLang="en-US" sz="2600" i="1"/>
              <a:t>a</a:t>
            </a:r>
            <a:r>
              <a:rPr lang="en-US" altLang="en-US" sz="2600"/>
              <a:t>.</a:t>
            </a:r>
          </a:p>
        </p:txBody>
      </p:sp>
      <p:sp>
        <p:nvSpPr>
          <p:cNvPr id="483333" name="Rectangle 5">
            <a:extLst>
              <a:ext uri="{FF2B5EF4-FFF2-40B4-BE49-F238E27FC236}">
                <a16:creationId xmlns:a16="http://schemas.microsoft.com/office/drawing/2014/main" id="{786C2596-B337-430C-B5A8-9DBA28B1A3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pic>
        <p:nvPicPr>
          <p:cNvPr id="483334" name="Picture 6">
            <a:extLst>
              <a:ext uri="{FF2B5EF4-FFF2-40B4-BE49-F238E27FC236}">
                <a16:creationId xmlns:a16="http://schemas.microsoft.com/office/drawing/2014/main" id="{E2369FAA-30FF-4219-85AB-2AB09B15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227388"/>
            <a:ext cx="4573588" cy="332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3335" name="Rectangle 7">
            <a:extLst>
              <a:ext uri="{FF2B5EF4-FFF2-40B4-BE49-F238E27FC236}">
                <a16:creationId xmlns:a16="http://schemas.microsoft.com/office/drawing/2014/main" id="{21FC638B-4F14-44ED-A83B-44837CEB5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124200"/>
            <a:ext cx="4862513" cy="35623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169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Rectangle 2">
            <a:extLst>
              <a:ext uri="{FF2B5EF4-FFF2-40B4-BE49-F238E27FC236}">
                <a16:creationId xmlns:a16="http://schemas.microsoft.com/office/drawing/2014/main" id="{C32596FF-8FFF-421A-9284-51D759132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6248400" cy="585788"/>
          </a:xfrm>
        </p:spPr>
        <p:txBody>
          <a:bodyPr/>
          <a:lstStyle/>
          <a:p>
            <a:r>
              <a:rPr lang="en-US" altLang="en-US"/>
              <a:t>INTERPRETATION AS RATE OF CHANGE</a:t>
            </a:r>
          </a:p>
        </p:txBody>
      </p:sp>
      <p:sp>
        <p:nvSpPr>
          <p:cNvPr id="484355" name="Rectangle 3">
            <a:extLst>
              <a:ext uri="{FF2B5EF4-FFF2-40B4-BE49-F238E27FC236}">
                <a16:creationId xmlns:a16="http://schemas.microsoft.com/office/drawing/2014/main" id="{8CFAA53D-D07B-4B0B-8437-C1E5C6A45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As seen in the case of the heat index function, partial derivatives can also be interpreted as rates of change.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If </a:t>
            </a:r>
            <a:r>
              <a:rPr lang="en-US" altLang="en-US" sz="2600" i="1"/>
              <a:t>z</a:t>
            </a:r>
            <a:r>
              <a:rPr lang="en-US" altLang="en-US" sz="2600"/>
              <a:t> = </a:t>
            </a:r>
            <a:r>
              <a:rPr lang="en-US" altLang="en-US" sz="2600" i="1"/>
              <a:t>f</a:t>
            </a:r>
            <a:r>
              <a:rPr lang="en-US" altLang="en-US" sz="2600"/>
              <a:t>(</a:t>
            </a:r>
            <a:r>
              <a:rPr lang="en-US" altLang="en-US" sz="2600" i="1"/>
              <a:t>x</a:t>
            </a:r>
            <a:r>
              <a:rPr lang="en-US" altLang="en-US" sz="2600"/>
              <a:t>, </a:t>
            </a:r>
            <a:r>
              <a:rPr lang="en-US" altLang="en-US" sz="2600" i="1"/>
              <a:t>y</a:t>
            </a:r>
            <a:r>
              <a:rPr lang="en-US" altLang="en-US" sz="2600"/>
              <a:t>), then </a:t>
            </a:r>
            <a:r>
              <a:rPr lang="en-US" altLang="en-US" sz="2600">
                <a:cs typeface="Arial" panose="020B0604020202020204" pitchFamily="34" charset="0"/>
              </a:rPr>
              <a:t>∂</a:t>
            </a:r>
            <a:r>
              <a:rPr lang="en-US" altLang="en-US" sz="2600" i="1">
                <a:cs typeface="Arial" panose="020B0604020202020204" pitchFamily="34" charset="0"/>
              </a:rPr>
              <a:t>z</a:t>
            </a:r>
            <a:r>
              <a:rPr lang="en-US" altLang="en-US" sz="2600">
                <a:cs typeface="Arial" panose="020B0604020202020204" pitchFamily="34" charset="0"/>
              </a:rPr>
              <a:t>/∂</a:t>
            </a:r>
            <a:r>
              <a:rPr lang="en-US" altLang="en-US" sz="2600" i="1">
                <a:cs typeface="Arial" panose="020B0604020202020204" pitchFamily="34" charset="0"/>
              </a:rPr>
              <a:t>x</a:t>
            </a:r>
            <a:r>
              <a:rPr lang="en-US" altLang="en-US" sz="2600"/>
              <a:t> represents the rate of </a:t>
            </a:r>
            <a:br>
              <a:rPr lang="en-US" altLang="en-US" sz="2600"/>
            </a:br>
            <a:r>
              <a:rPr lang="en-US" altLang="en-US" sz="2600"/>
              <a:t>change of </a:t>
            </a:r>
            <a:r>
              <a:rPr lang="en-US" altLang="en-US" sz="2600" i="1"/>
              <a:t>z</a:t>
            </a:r>
            <a:r>
              <a:rPr lang="en-US" altLang="en-US" sz="2600"/>
              <a:t> with respect to </a:t>
            </a:r>
            <a:r>
              <a:rPr lang="en-US" altLang="en-US" sz="2600" i="1"/>
              <a:t>x</a:t>
            </a:r>
            <a:r>
              <a:rPr lang="en-US" altLang="en-US" sz="2600"/>
              <a:t> when </a:t>
            </a:r>
            <a:r>
              <a:rPr lang="en-US" altLang="en-US" sz="2600" i="1"/>
              <a:t>y</a:t>
            </a:r>
            <a:r>
              <a:rPr lang="en-US" altLang="en-US" sz="2600"/>
              <a:t> is fixed. 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Similarly, </a:t>
            </a:r>
            <a:r>
              <a:rPr lang="en-US" altLang="en-US" sz="2600">
                <a:cs typeface="Arial" panose="020B0604020202020204" pitchFamily="34" charset="0"/>
              </a:rPr>
              <a:t>∂</a:t>
            </a:r>
            <a:r>
              <a:rPr lang="en-US" altLang="en-US" sz="2600" i="1">
                <a:cs typeface="Arial" panose="020B0604020202020204" pitchFamily="34" charset="0"/>
              </a:rPr>
              <a:t>z</a:t>
            </a:r>
            <a:r>
              <a:rPr lang="en-US" altLang="en-US" sz="2600">
                <a:cs typeface="Arial" panose="020B0604020202020204" pitchFamily="34" charset="0"/>
              </a:rPr>
              <a:t>/∂</a:t>
            </a:r>
            <a:r>
              <a:rPr lang="en-US" altLang="en-US" sz="2600" i="1">
                <a:cs typeface="Arial" panose="020B0604020202020204" pitchFamily="34" charset="0"/>
              </a:rPr>
              <a:t>y</a:t>
            </a:r>
            <a:r>
              <a:rPr lang="en-US" altLang="en-US" sz="2600"/>
              <a:t> represents the rate of change of </a:t>
            </a:r>
            <a:r>
              <a:rPr lang="en-US" altLang="en-US" sz="2600" i="1"/>
              <a:t>z</a:t>
            </a:r>
            <a:r>
              <a:rPr lang="en-US" altLang="en-US" sz="2600"/>
              <a:t> </a:t>
            </a:r>
            <a:br>
              <a:rPr lang="en-US" altLang="en-US" sz="2600"/>
            </a:br>
            <a:r>
              <a:rPr lang="en-US" altLang="en-US" sz="2600"/>
              <a:t>with respect to </a:t>
            </a:r>
            <a:r>
              <a:rPr lang="en-US" altLang="en-US" sz="2600" i="1"/>
              <a:t>y</a:t>
            </a:r>
            <a:r>
              <a:rPr lang="en-US" altLang="en-US" sz="2600"/>
              <a:t> when </a:t>
            </a:r>
            <a:r>
              <a:rPr lang="en-US" altLang="en-US" sz="2600" i="1"/>
              <a:t>x</a:t>
            </a:r>
            <a:r>
              <a:rPr lang="en-US" altLang="en-US" sz="2600"/>
              <a:t> is fixed.</a:t>
            </a:r>
          </a:p>
        </p:txBody>
      </p:sp>
    </p:spTree>
    <p:extLst>
      <p:ext uri="{BB962C8B-B14F-4D97-AF65-F5344CB8AC3E}">
        <p14:creationId xmlns:p14="http://schemas.microsoft.com/office/powerpoint/2010/main" val="1548239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3" name="Rectangle 3">
            <a:extLst>
              <a:ext uri="{FF2B5EF4-FFF2-40B4-BE49-F238E27FC236}">
                <a16:creationId xmlns:a16="http://schemas.microsoft.com/office/drawing/2014/main" id="{48E319EE-0A63-4855-9393-CFB5D3AD6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If </a:t>
            </a:r>
          </a:p>
          <a:p>
            <a:pPr algn="ctr"/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4 – 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– 2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</a:t>
            </a:r>
          </a:p>
          <a:p>
            <a:endParaRPr lang="en-US" altLang="en-US"/>
          </a:p>
          <a:p>
            <a:r>
              <a:rPr lang="en-US" altLang="en-US"/>
              <a:t>find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(1, 1) and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(1, 1) and </a:t>
            </a:r>
            <a:br>
              <a:rPr lang="en-US" altLang="en-US"/>
            </a:br>
            <a:r>
              <a:rPr lang="en-US" altLang="en-US"/>
              <a:t>interpret these numbers as slopes.</a:t>
            </a:r>
          </a:p>
        </p:txBody>
      </p:sp>
      <p:sp>
        <p:nvSpPr>
          <p:cNvPr id="486404" name="Text Box 4">
            <a:extLst>
              <a:ext uri="{FF2B5EF4-FFF2-40B4-BE49-F238E27FC236}">
                <a16:creationId xmlns:a16="http://schemas.microsoft.com/office/drawing/2014/main" id="{DCE014ED-9C18-4D12-A4CA-E92F3B6C6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86405" name="Rectangle 5">
            <a:extLst>
              <a:ext uri="{FF2B5EF4-FFF2-40B4-BE49-F238E27FC236}">
                <a16:creationId xmlns:a16="http://schemas.microsoft.com/office/drawing/2014/main" id="{E6FEA85B-EED6-4AFD-B5FA-3DC4FA44A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181600" cy="585788"/>
          </a:xfrm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5647089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>
            <a:extLst>
              <a:ext uri="{FF2B5EF4-FFF2-40B4-BE49-F238E27FC236}">
                <a16:creationId xmlns:a16="http://schemas.microsoft.com/office/drawing/2014/main" id="{7A5BD454-0006-411A-BAAD-EFA76259E2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We have:</a:t>
            </a:r>
          </a:p>
          <a:p>
            <a:endParaRPr lang="en-US" altLang="en-US"/>
          </a:p>
          <a:p>
            <a:pPr algn="ctr"/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-2</a:t>
            </a:r>
            <a:r>
              <a:rPr lang="en-US" altLang="en-US" i="1"/>
              <a:t>x</a:t>
            </a:r>
            <a:r>
              <a:rPr lang="en-US" altLang="en-US"/>
              <a:t>    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-4</a:t>
            </a:r>
            <a:r>
              <a:rPr lang="en-US" altLang="en-US" i="1"/>
              <a:t>y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(1, 1) = -2     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(1, 1) = -4</a:t>
            </a:r>
          </a:p>
        </p:txBody>
      </p:sp>
      <p:sp>
        <p:nvSpPr>
          <p:cNvPr id="487428" name="Text Box 4">
            <a:extLst>
              <a:ext uri="{FF2B5EF4-FFF2-40B4-BE49-F238E27FC236}">
                <a16:creationId xmlns:a16="http://schemas.microsoft.com/office/drawing/2014/main" id="{57387A48-FD92-434B-BADD-8E1BEA260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87429" name="Rectangle 5">
            <a:extLst>
              <a:ext uri="{FF2B5EF4-FFF2-40B4-BE49-F238E27FC236}">
                <a16:creationId xmlns:a16="http://schemas.microsoft.com/office/drawing/2014/main" id="{6A60D827-EA51-425F-BA44-CC80C45C8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1515649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9" name="Rectangle 7">
            <a:extLst>
              <a:ext uri="{FF2B5EF4-FFF2-40B4-BE49-F238E27FC236}">
                <a16:creationId xmlns:a16="http://schemas.microsoft.com/office/drawing/2014/main" id="{76B0BF85-0B7B-4BFE-ACE8-0A1078E0B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489475" name="Rectangle 3">
            <a:extLst>
              <a:ext uri="{FF2B5EF4-FFF2-40B4-BE49-F238E27FC236}">
                <a16:creationId xmlns:a16="http://schemas.microsoft.com/office/drawing/2014/main" id="{D0A8C456-2DE1-4ACB-AA31-B59B561CA0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/>
              <a:t>The graph of </a:t>
            </a:r>
            <a:r>
              <a:rPr lang="en-US" altLang="en-US" sz="2800" i="1"/>
              <a:t>f</a:t>
            </a:r>
            <a:r>
              <a:rPr lang="en-US" altLang="en-US" sz="2800"/>
              <a:t> is the paraboloid </a:t>
            </a:r>
            <a:br>
              <a:rPr lang="en-US" altLang="en-US" sz="2800"/>
            </a:br>
            <a:r>
              <a:rPr lang="en-US" altLang="en-US" sz="2800"/>
              <a:t>					</a:t>
            </a:r>
            <a:r>
              <a:rPr lang="en-US" altLang="en-US" sz="2800" i="1"/>
              <a:t>z</a:t>
            </a:r>
            <a:r>
              <a:rPr lang="en-US" altLang="en-US" sz="2800"/>
              <a:t> = 4 – </a:t>
            </a:r>
            <a:r>
              <a:rPr lang="en-US" altLang="en-US" sz="2800" i="1"/>
              <a:t>x</a:t>
            </a:r>
            <a:r>
              <a:rPr lang="en-US" altLang="en-US" sz="2800" baseline="30000"/>
              <a:t>2</a:t>
            </a:r>
            <a:r>
              <a:rPr lang="en-US" altLang="en-US" sz="2800"/>
              <a:t> – 2</a:t>
            </a:r>
            <a:r>
              <a:rPr lang="en-US" altLang="en-US" sz="2800" i="1"/>
              <a:t>y</a:t>
            </a:r>
            <a:r>
              <a:rPr lang="en-US" altLang="en-US" sz="2800" baseline="30000"/>
              <a:t>2</a:t>
            </a:r>
          </a:p>
          <a:p>
            <a:r>
              <a:rPr lang="en-US" altLang="en-US" sz="2800"/>
              <a:t>The vertical plane </a:t>
            </a:r>
            <a:br>
              <a:rPr lang="en-US" altLang="en-US" sz="2800"/>
            </a:br>
            <a:r>
              <a:rPr lang="en-US" altLang="en-US" sz="2800" i="1"/>
              <a:t>y</a:t>
            </a:r>
            <a:r>
              <a:rPr lang="en-US" altLang="en-US" sz="2800"/>
              <a:t> = 1 intersects it in </a:t>
            </a:r>
            <a:br>
              <a:rPr lang="en-US" altLang="en-US" sz="2800"/>
            </a:br>
            <a:r>
              <a:rPr lang="en-US" altLang="en-US" sz="2800"/>
              <a:t>the parabola </a:t>
            </a:r>
            <a:br>
              <a:rPr lang="en-US" altLang="en-US" sz="2800"/>
            </a:br>
            <a:r>
              <a:rPr lang="en-US" altLang="en-US" sz="2800" i="1"/>
              <a:t>z</a:t>
            </a:r>
            <a:r>
              <a:rPr lang="en-US" altLang="en-US" sz="2800"/>
              <a:t> = 2 – </a:t>
            </a:r>
            <a:r>
              <a:rPr lang="en-US" altLang="en-US" sz="2800" i="1"/>
              <a:t>x</a:t>
            </a:r>
            <a:r>
              <a:rPr lang="en-US" altLang="en-US" sz="2800" baseline="30000"/>
              <a:t>2</a:t>
            </a:r>
            <a:r>
              <a:rPr lang="en-US" altLang="en-US" sz="2800"/>
              <a:t>, </a:t>
            </a:r>
            <a:r>
              <a:rPr lang="en-US" altLang="en-US" sz="2800" i="1"/>
              <a:t>y</a:t>
            </a:r>
            <a:r>
              <a:rPr lang="en-US" altLang="en-US" sz="2800"/>
              <a:t> = 1.</a:t>
            </a:r>
          </a:p>
          <a:p>
            <a:pPr lvl="1"/>
            <a:r>
              <a:rPr lang="en-US" altLang="en-US" sz="2200"/>
              <a:t>As discussed, </a:t>
            </a:r>
            <a:br>
              <a:rPr lang="en-US" altLang="en-US" sz="2200"/>
            </a:br>
            <a:r>
              <a:rPr lang="en-US" altLang="en-US" sz="2200"/>
              <a:t>we label it </a:t>
            </a:r>
            <a:r>
              <a:rPr lang="en-US" altLang="en-US" sz="2200" i="1"/>
              <a:t>C</a:t>
            </a:r>
            <a:r>
              <a:rPr lang="en-US" altLang="en-US" sz="2200" baseline="-25000"/>
              <a:t>1</a:t>
            </a:r>
            <a:r>
              <a:rPr lang="en-US" altLang="en-US" sz="2200"/>
              <a:t>.</a:t>
            </a:r>
          </a:p>
        </p:txBody>
      </p:sp>
      <p:sp>
        <p:nvSpPr>
          <p:cNvPr id="489477" name="Rectangle 5">
            <a:extLst>
              <a:ext uri="{FF2B5EF4-FFF2-40B4-BE49-F238E27FC236}">
                <a16:creationId xmlns:a16="http://schemas.microsoft.com/office/drawing/2014/main" id="{B7ED0B0B-50B7-4938-941C-B198922F2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0"/>
            <a:ext cx="4108450" cy="4413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9478" name="Text Box 6">
            <a:extLst>
              <a:ext uri="{FF2B5EF4-FFF2-40B4-BE49-F238E27FC236}">
                <a16:creationId xmlns:a16="http://schemas.microsoft.com/office/drawing/2014/main" id="{5F4942D6-5CA0-4D75-8970-8C0212EA50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pic>
        <p:nvPicPr>
          <p:cNvPr id="489480" name="Picture 8" descr="140302">
            <a:extLst>
              <a:ext uri="{FF2B5EF4-FFF2-40B4-BE49-F238E27FC236}">
                <a16:creationId xmlns:a16="http://schemas.microsoft.com/office/drawing/2014/main" id="{BDDF21C2-D01D-4569-9C98-E78F97993159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2225" y="2362200"/>
            <a:ext cx="3660775" cy="4270375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1397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03" name="Rectangle 7">
            <a:extLst>
              <a:ext uri="{FF2B5EF4-FFF2-40B4-BE49-F238E27FC236}">
                <a16:creationId xmlns:a16="http://schemas.microsoft.com/office/drawing/2014/main" id="{F38B2EEB-D0E8-4009-9173-BAF36D8FC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490499" name="Rectangle 3">
            <a:extLst>
              <a:ext uri="{FF2B5EF4-FFF2-40B4-BE49-F238E27FC236}">
                <a16:creationId xmlns:a16="http://schemas.microsoft.com/office/drawing/2014/main" id="{01D7CF5B-FAD2-4BB3-BEE3-ABDDBA9CEBF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/>
              <a:t>The slope of the tangent line to this parabola at the point (1, 1, 1) is: </a:t>
            </a:r>
            <a:br>
              <a:rPr lang="en-US" altLang="en-US" sz="2800"/>
            </a:br>
            <a:br>
              <a:rPr lang="en-US" altLang="en-US" sz="2800"/>
            </a:br>
            <a:r>
              <a:rPr lang="en-US" altLang="en-US" sz="2800"/>
              <a:t>	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x</a:t>
            </a:r>
            <a:r>
              <a:rPr lang="en-US" altLang="en-US" sz="2800"/>
              <a:t>(1, 1) = -2</a:t>
            </a:r>
          </a:p>
        </p:txBody>
      </p:sp>
      <p:sp>
        <p:nvSpPr>
          <p:cNvPr id="490502" name="Text Box 6">
            <a:extLst>
              <a:ext uri="{FF2B5EF4-FFF2-40B4-BE49-F238E27FC236}">
                <a16:creationId xmlns:a16="http://schemas.microsoft.com/office/drawing/2014/main" id="{DD7AB257-5774-4372-99DC-0CBEE8AE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90505" name="Rectangle 9">
            <a:extLst>
              <a:ext uri="{FF2B5EF4-FFF2-40B4-BE49-F238E27FC236}">
                <a16:creationId xmlns:a16="http://schemas.microsoft.com/office/drawing/2014/main" id="{6C119E2C-1B4D-48E0-ABAD-41598D0FF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0"/>
            <a:ext cx="4108450" cy="4413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0506" name="Picture 10" descr="140302">
            <a:extLst>
              <a:ext uri="{FF2B5EF4-FFF2-40B4-BE49-F238E27FC236}">
                <a16:creationId xmlns:a16="http://schemas.microsoft.com/office/drawing/2014/main" id="{28678A74-78E4-4582-9F95-4A9C344AA5C3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2362200"/>
            <a:ext cx="3659188" cy="4267200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1841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7" name="Rectangle 7">
            <a:extLst>
              <a:ext uri="{FF2B5EF4-FFF2-40B4-BE49-F238E27FC236}">
                <a16:creationId xmlns:a16="http://schemas.microsoft.com/office/drawing/2014/main" id="{42422F69-AD79-41BB-8637-210238CA7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GEOMETRIC INTERPRETATION</a:t>
            </a:r>
          </a:p>
        </p:txBody>
      </p:sp>
      <p:sp>
        <p:nvSpPr>
          <p:cNvPr id="491523" name="Rectangle 3">
            <a:extLst>
              <a:ext uri="{FF2B5EF4-FFF2-40B4-BE49-F238E27FC236}">
                <a16:creationId xmlns:a16="http://schemas.microsoft.com/office/drawing/2014/main" id="{31B3A008-57F6-4F1E-9FC0-EBAAE3DD94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800"/>
              <a:t>Similarly, the curve </a:t>
            </a:r>
            <a:r>
              <a:rPr lang="en-US" altLang="en-US" sz="2800" i="1"/>
              <a:t>C</a:t>
            </a:r>
            <a:r>
              <a:rPr lang="en-US" altLang="en-US" sz="2800" baseline="-25000"/>
              <a:t>2</a:t>
            </a:r>
            <a:r>
              <a:rPr lang="en-US" altLang="en-US" sz="2800"/>
              <a:t> in which the plane </a:t>
            </a:r>
            <a:br>
              <a:rPr lang="en-US" altLang="en-US" sz="2800"/>
            </a:br>
            <a:r>
              <a:rPr lang="en-US" altLang="en-US" sz="2800" i="1"/>
              <a:t>x</a:t>
            </a:r>
            <a:r>
              <a:rPr lang="en-US" altLang="en-US" sz="2800"/>
              <a:t> = 1 intersects the paraboloid is the parabola </a:t>
            </a:r>
            <a:r>
              <a:rPr lang="en-US" altLang="en-US" sz="2800" i="1"/>
              <a:t>z</a:t>
            </a:r>
            <a:r>
              <a:rPr lang="en-US" altLang="en-US" sz="2800"/>
              <a:t> = 3 – 2</a:t>
            </a:r>
            <a:r>
              <a:rPr lang="en-US" altLang="en-US" sz="2800" i="1"/>
              <a:t>y</a:t>
            </a:r>
            <a:r>
              <a:rPr lang="en-US" altLang="en-US" sz="2800" baseline="30000"/>
              <a:t>2</a:t>
            </a:r>
            <a:r>
              <a:rPr lang="en-US" altLang="en-US" sz="2800"/>
              <a:t>, </a:t>
            </a:r>
            <a:r>
              <a:rPr lang="en-US" altLang="en-US" sz="2800" i="1"/>
              <a:t>x</a:t>
            </a:r>
            <a:r>
              <a:rPr lang="en-US" altLang="en-US" sz="2800"/>
              <a:t> = 1.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The slope of </a:t>
            </a:r>
            <a:br>
              <a:rPr lang="en-US" altLang="en-US" sz="2400"/>
            </a:br>
            <a:r>
              <a:rPr lang="en-US" altLang="en-US" sz="2400"/>
              <a:t>the tangent line </a:t>
            </a:r>
            <a:br>
              <a:rPr lang="en-US" altLang="en-US" sz="2400"/>
            </a:br>
            <a:r>
              <a:rPr lang="en-US" altLang="en-US" sz="2400"/>
              <a:t>at (1, 1, 1) is: </a:t>
            </a:r>
            <a:br>
              <a:rPr lang="en-US" altLang="en-US" sz="2400"/>
            </a:br>
            <a:br>
              <a:rPr lang="en-US" altLang="en-US" sz="2400"/>
            </a:br>
            <a:r>
              <a:rPr lang="en-US" altLang="en-US" sz="2400"/>
              <a:t>	   </a:t>
            </a:r>
            <a:r>
              <a:rPr lang="en-US" altLang="en-US" sz="2400" i="1"/>
              <a:t>f</a:t>
            </a:r>
            <a:r>
              <a:rPr lang="en-US" altLang="en-US" sz="2400" i="1" baseline="-25000"/>
              <a:t>y</a:t>
            </a:r>
            <a:r>
              <a:rPr lang="en-US" altLang="en-US" sz="2400"/>
              <a:t>(1, 1) = – 4</a:t>
            </a:r>
          </a:p>
        </p:txBody>
      </p:sp>
      <p:sp>
        <p:nvSpPr>
          <p:cNvPr id="491526" name="Text Box 6">
            <a:extLst>
              <a:ext uri="{FF2B5EF4-FFF2-40B4-BE49-F238E27FC236}">
                <a16:creationId xmlns:a16="http://schemas.microsoft.com/office/drawing/2014/main" id="{C39DFBAD-DEC7-4996-92DB-1DD9D77F2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91528" name="Rectangle 8">
            <a:extLst>
              <a:ext uri="{FF2B5EF4-FFF2-40B4-BE49-F238E27FC236}">
                <a16:creationId xmlns:a16="http://schemas.microsoft.com/office/drawing/2014/main" id="{3613F6AA-083B-4590-977D-23122C382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286000"/>
            <a:ext cx="4108450" cy="44132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29" name="Picture 9" descr="140303">
            <a:extLst>
              <a:ext uri="{FF2B5EF4-FFF2-40B4-BE49-F238E27FC236}">
                <a16:creationId xmlns:a16="http://schemas.microsoft.com/office/drawing/2014/main" id="{D02076EC-B487-4BB4-88E4-7DE4F77B5AC5}"/>
              </a:ext>
            </a:extLst>
          </p:cNvPr>
          <p:cNvPicPr>
            <a:picLocks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2362200"/>
            <a:ext cx="3668713" cy="4259263"/>
          </a:xfrm>
          <a:noFill/>
          <a:ln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2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434" name="Rectangle 2">
            <a:extLst>
              <a:ext uri="{FF2B5EF4-FFF2-40B4-BE49-F238E27FC236}">
                <a16:creationId xmlns:a16="http://schemas.microsoft.com/office/drawing/2014/main" id="{564121FA-003C-4418-B5C9-0617264C0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65188"/>
            <a:ext cx="8572500" cy="5865812"/>
          </a:xfrm>
        </p:spPr>
        <p:txBody>
          <a:bodyPr/>
          <a:lstStyle/>
          <a:p>
            <a:r>
              <a:rPr lang="en-US" altLang="en-US" sz="3600"/>
              <a:t>This helps us sketch the portion of </a:t>
            </a:r>
            <a:br>
              <a:rPr lang="en-US" altLang="en-US" sz="3600"/>
            </a:br>
            <a:r>
              <a:rPr lang="en-US" altLang="en-US" sz="3600"/>
              <a:t>the graph that lies in the first octant. </a:t>
            </a:r>
          </a:p>
        </p:txBody>
      </p:sp>
      <p:sp>
        <p:nvSpPr>
          <p:cNvPr id="1042435" name="Rectangle 3">
            <a:extLst>
              <a:ext uri="{FF2B5EF4-FFF2-40B4-BE49-F238E27FC236}">
                <a16:creationId xmlns:a16="http://schemas.microsoft.com/office/drawing/2014/main" id="{312B7BAA-1D06-4645-B539-351F5546C6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</a:t>
            </a:r>
          </a:p>
        </p:txBody>
      </p:sp>
      <p:pic>
        <p:nvPicPr>
          <p:cNvPr id="1042436" name="Picture 4">
            <a:extLst>
              <a:ext uri="{FF2B5EF4-FFF2-40B4-BE49-F238E27FC236}">
                <a16:creationId xmlns:a16="http://schemas.microsoft.com/office/drawing/2014/main" id="{C851ACE7-E01E-47DD-9D59-4CCBFE6E2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60675"/>
            <a:ext cx="4284663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42437" name="Rectangle 5">
            <a:extLst>
              <a:ext uri="{FF2B5EF4-FFF2-40B4-BE49-F238E27FC236}">
                <a16:creationId xmlns:a16="http://schemas.microsoft.com/office/drawing/2014/main" id="{75A75F87-A45D-4578-9CCE-60241B933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2743200"/>
            <a:ext cx="4556125" cy="39338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2438" name="Text Box 6">
            <a:extLst>
              <a:ext uri="{FF2B5EF4-FFF2-40B4-BE49-F238E27FC236}">
                <a16:creationId xmlns:a16="http://schemas.microsoft.com/office/drawing/2014/main" id="{2A3E3F99-8D12-46B1-8448-ED62490F8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  <a:latin typeface="Arial" panose="020B0604020202020204" pitchFamily="34" charset="0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005735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7" name="Rectangle 3">
            <a:extLst>
              <a:ext uri="{FF2B5EF4-FFF2-40B4-BE49-F238E27FC236}">
                <a16:creationId xmlns:a16="http://schemas.microsoft.com/office/drawing/2014/main" id="{BA29C6F6-178C-4E7D-9FB7-FC918E34C8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/>
              <a:t>If</a:t>
            </a:r>
          </a:p>
          <a:p>
            <a:endParaRPr lang="en-US" altLang="en-US" sz="3600"/>
          </a:p>
          <a:p>
            <a:r>
              <a:rPr lang="en-US" altLang="en-US" sz="3600"/>
              <a:t>calculate</a:t>
            </a:r>
          </a:p>
        </p:txBody>
      </p:sp>
      <p:graphicFrame>
        <p:nvGraphicFramePr>
          <p:cNvPr id="497668" name="Object 4">
            <a:extLst>
              <a:ext uri="{FF2B5EF4-FFF2-40B4-BE49-F238E27FC236}">
                <a16:creationId xmlns:a16="http://schemas.microsoft.com/office/drawing/2014/main" id="{DA35CA4E-85C0-4DD0-B94D-8FF3D6552E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1257300"/>
          <a:ext cx="3784600" cy="337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24" name="Equation" r:id="rId4" imgW="1282680" imgH="1143000" progId="Equation.DSMT4">
                  <p:embed/>
                </p:oleObj>
              </mc:Choice>
              <mc:Fallback>
                <p:oleObj name="Equation" r:id="rId4" imgW="1282680" imgH="1143000" progId="Equation.DSMT4">
                  <p:embed/>
                  <p:pic>
                    <p:nvPicPr>
                      <p:cNvPr id="497668" name="Object 4">
                        <a:extLst>
                          <a:ext uri="{FF2B5EF4-FFF2-40B4-BE49-F238E27FC236}">
                            <a16:creationId xmlns:a16="http://schemas.microsoft.com/office/drawing/2014/main" id="{DA35CA4E-85C0-4DD0-B94D-8FF3D6552E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257300"/>
                        <a:ext cx="3784600" cy="337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7669" name="Text Box 5">
            <a:extLst>
              <a:ext uri="{FF2B5EF4-FFF2-40B4-BE49-F238E27FC236}">
                <a16:creationId xmlns:a16="http://schemas.microsoft.com/office/drawing/2014/main" id="{82C9B9FC-53F5-4678-9D47-2B7744919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97670" name="Rectangle 6">
            <a:extLst>
              <a:ext uri="{FF2B5EF4-FFF2-40B4-BE49-F238E27FC236}">
                <a16:creationId xmlns:a16="http://schemas.microsoft.com/office/drawing/2014/main" id="{9271F5B6-CE72-4820-9371-F46E9F56A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38999668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1" name="Rectangle 3">
            <a:extLst>
              <a:ext uri="{FF2B5EF4-FFF2-40B4-BE49-F238E27FC236}">
                <a16:creationId xmlns:a16="http://schemas.microsoft.com/office/drawing/2014/main" id="{853FC56C-0F3E-4358-BC88-CF2596C2E9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Using the Chain Rule for functions of one variable, we have:</a:t>
            </a:r>
          </a:p>
        </p:txBody>
      </p:sp>
      <p:graphicFrame>
        <p:nvGraphicFramePr>
          <p:cNvPr id="498692" name="Object 4">
            <a:extLst>
              <a:ext uri="{FF2B5EF4-FFF2-40B4-BE49-F238E27FC236}">
                <a16:creationId xmlns:a16="http://schemas.microsoft.com/office/drawing/2014/main" id="{AC1B70B2-20D3-4D5B-89DE-2B7F4E8932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8" y="2613025"/>
          <a:ext cx="8405812" cy="314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48" name="Equation" r:id="rId4" imgW="3225600" imgH="1206360" progId="Equation.DSMT4">
                  <p:embed/>
                </p:oleObj>
              </mc:Choice>
              <mc:Fallback>
                <p:oleObj name="Equation" r:id="rId4" imgW="3225600" imgH="1206360" progId="Equation.DSMT4">
                  <p:embed/>
                  <p:pic>
                    <p:nvPicPr>
                      <p:cNvPr id="498692" name="Object 4">
                        <a:extLst>
                          <a:ext uri="{FF2B5EF4-FFF2-40B4-BE49-F238E27FC236}">
                            <a16:creationId xmlns:a16="http://schemas.microsoft.com/office/drawing/2014/main" id="{AC1B70B2-20D3-4D5B-89DE-2B7F4E89328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2613025"/>
                        <a:ext cx="8405812" cy="314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8693" name="Text Box 5">
            <a:extLst>
              <a:ext uri="{FF2B5EF4-FFF2-40B4-BE49-F238E27FC236}">
                <a16:creationId xmlns:a16="http://schemas.microsoft.com/office/drawing/2014/main" id="{9D3D5CF1-71C7-44AC-B47E-532FA0757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98694" name="Rectangle 6">
            <a:extLst>
              <a:ext uri="{FF2B5EF4-FFF2-40B4-BE49-F238E27FC236}">
                <a16:creationId xmlns:a16="http://schemas.microsoft.com/office/drawing/2014/main" id="{5BEA5F52-19B7-415E-8BDA-00F305FB83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4766665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5" name="Rectangle 3">
            <a:extLst>
              <a:ext uri="{FF2B5EF4-FFF2-40B4-BE49-F238E27FC236}">
                <a16:creationId xmlns:a16="http://schemas.microsoft.com/office/drawing/2014/main" id="{81A8BF36-81D3-40C0-8765-11DD9C9E6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Find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 and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/>
              <a:t> if </a:t>
            </a:r>
            <a:r>
              <a:rPr lang="en-US" altLang="en-US" i="1"/>
              <a:t>z</a:t>
            </a:r>
            <a:r>
              <a:rPr lang="en-US" altLang="en-US"/>
              <a:t> is defined implicitly </a:t>
            </a:r>
            <a:br>
              <a:rPr lang="en-US" altLang="en-US"/>
            </a:br>
            <a:r>
              <a:rPr lang="en-US" altLang="en-US"/>
              <a:t>as a function of </a:t>
            </a:r>
            <a:r>
              <a:rPr lang="en-US" altLang="en-US" i="1"/>
              <a:t>x</a:t>
            </a:r>
            <a:r>
              <a:rPr lang="en-US" altLang="en-US"/>
              <a:t> and </a:t>
            </a:r>
            <a:r>
              <a:rPr lang="en-US" altLang="en-US" i="1"/>
              <a:t>y</a:t>
            </a:r>
            <a:r>
              <a:rPr lang="en-US" altLang="en-US"/>
              <a:t> by the equation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</a:t>
            </a:r>
            <a:r>
              <a:rPr lang="en-US" altLang="en-US" i="1"/>
              <a:t>x</a:t>
            </a:r>
            <a:r>
              <a:rPr lang="en-US" altLang="en-US" baseline="30000"/>
              <a:t>3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 baseline="30000"/>
              <a:t>3</a:t>
            </a:r>
            <a:r>
              <a:rPr lang="en-US" altLang="en-US"/>
              <a:t> + </a:t>
            </a:r>
            <a:r>
              <a:rPr lang="en-US" altLang="en-US" i="1"/>
              <a:t>z</a:t>
            </a:r>
            <a:r>
              <a:rPr lang="en-US" altLang="en-US" baseline="30000"/>
              <a:t>3</a:t>
            </a:r>
            <a:r>
              <a:rPr lang="en-US" altLang="en-US"/>
              <a:t> + 6</a:t>
            </a:r>
            <a:r>
              <a:rPr lang="en-US" altLang="en-US" i="1"/>
              <a:t>xyz</a:t>
            </a:r>
            <a:r>
              <a:rPr lang="en-US" altLang="en-US"/>
              <a:t> = 1</a:t>
            </a:r>
          </a:p>
        </p:txBody>
      </p:sp>
      <p:sp>
        <p:nvSpPr>
          <p:cNvPr id="499718" name="Text Box 6">
            <a:extLst>
              <a:ext uri="{FF2B5EF4-FFF2-40B4-BE49-F238E27FC236}">
                <a16:creationId xmlns:a16="http://schemas.microsoft.com/office/drawing/2014/main" id="{D6506DAD-D6C9-4D17-BE5D-CA3639589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499719" name="Rectangle 7">
            <a:extLst>
              <a:ext uri="{FF2B5EF4-FFF2-40B4-BE49-F238E27FC236}">
                <a16:creationId xmlns:a16="http://schemas.microsoft.com/office/drawing/2014/main" id="{2578009C-EB30-462F-8AD0-CC9DC7083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181600" cy="585788"/>
          </a:xfrm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2933732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>
            <a:extLst>
              <a:ext uri="{FF2B5EF4-FFF2-40B4-BE49-F238E27FC236}">
                <a16:creationId xmlns:a16="http://schemas.microsoft.com/office/drawing/2014/main" id="{01A0D8EE-183A-4486-873B-CB50C7D4D1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To find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, we differentiate implicitly </a:t>
            </a:r>
            <a:br>
              <a:rPr lang="en-US" altLang="en-US"/>
            </a:br>
            <a:r>
              <a:rPr lang="en-US" altLang="en-US"/>
              <a:t>with respect to </a:t>
            </a:r>
            <a:r>
              <a:rPr lang="en-US" altLang="en-US" i="1"/>
              <a:t>x</a:t>
            </a:r>
            <a:r>
              <a:rPr lang="en-US" altLang="en-US"/>
              <a:t>, being careful to treat </a:t>
            </a:r>
            <a:r>
              <a:rPr lang="en-US" altLang="en-US" i="1"/>
              <a:t>y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as a constant: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Solving for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z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, we obtain:</a:t>
            </a:r>
          </a:p>
        </p:txBody>
      </p:sp>
      <p:graphicFrame>
        <p:nvGraphicFramePr>
          <p:cNvPr id="500741" name="Object 5">
            <a:extLst>
              <a:ext uri="{FF2B5EF4-FFF2-40B4-BE49-F238E27FC236}">
                <a16:creationId xmlns:a16="http://schemas.microsoft.com/office/drawing/2014/main" id="{35194BF3-2640-4BE7-89C8-D6BBB186DD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62313" y="2565400"/>
          <a:ext cx="5638800" cy="1157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4" name="Equation" r:id="rId4" imgW="1917360" imgH="393480" progId="Equation.DSMT4">
                  <p:embed/>
                </p:oleObj>
              </mc:Choice>
              <mc:Fallback>
                <p:oleObj name="Equation" r:id="rId4" imgW="1917360" imgH="393480" progId="Equation.DSMT4">
                  <p:embed/>
                  <p:pic>
                    <p:nvPicPr>
                      <p:cNvPr id="500741" name="Object 5">
                        <a:extLst>
                          <a:ext uri="{FF2B5EF4-FFF2-40B4-BE49-F238E27FC236}">
                            <a16:creationId xmlns:a16="http://schemas.microsoft.com/office/drawing/2014/main" id="{35194BF3-2640-4BE7-89C8-D6BBB186DD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13" y="2565400"/>
                        <a:ext cx="5638800" cy="1157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42" name="Text Box 6">
            <a:extLst>
              <a:ext uri="{FF2B5EF4-FFF2-40B4-BE49-F238E27FC236}">
                <a16:creationId xmlns:a16="http://schemas.microsoft.com/office/drawing/2014/main" id="{01DF9BCC-C752-4169-9777-4CF2E479B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500743" name="Rectangle 7">
            <a:extLst>
              <a:ext uri="{FF2B5EF4-FFF2-40B4-BE49-F238E27FC236}">
                <a16:creationId xmlns:a16="http://schemas.microsoft.com/office/drawing/2014/main" id="{5406ED3A-CC4F-4E32-A202-72EC3ECCA9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  <p:graphicFrame>
        <p:nvGraphicFramePr>
          <p:cNvPr id="500744" name="Object 8">
            <a:extLst>
              <a:ext uri="{FF2B5EF4-FFF2-40B4-BE49-F238E27FC236}">
                <a16:creationId xmlns:a16="http://schemas.microsoft.com/office/drawing/2014/main" id="{9E1B3AA9-DD2E-4752-9368-5FE9EDD2B9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3600" y="4676775"/>
          <a:ext cx="27432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5" name="Equation" r:id="rId6" imgW="1002960" imgH="444240" progId="Equation.DSMT4">
                  <p:embed/>
                </p:oleObj>
              </mc:Choice>
              <mc:Fallback>
                <p:oleObj name="Equation" r:id="rId6" imgW="1002960" imgH="444240" progId="Equation.DSMT4">
                  <p:embed/>
                  <p:pic>
                    <p:nvPicPr>
                      <p:cNvPr id="500744" name="Object 8">
                        <a:extLst>
                          <a:ext uri="{FF2B5EF4-FFF2-40B4-BE49-F238E27FC236}">
                            <a16:creationId xmlns:a16="http://schemas.microsoft.com/office/drawing/2014/main" id="{9E1B3AA9-DD2E-4752-9368-5FE9EDD2B9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676775"/>
                        <a:ext cx="27432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3818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Rectangle 3">
            <a:extLst>
              <a:ext uri="{FF2B5EF4-FFF2-40B4-BE49-F238E27FC236}">
                <a16:creationId xmlns:a16="http://schemas.microsoft.com/office/drawing/2014/main" id="{D0A74323-BC1A-475F-8A0E-05F89535BF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7888"/>
            <a:ext cx="8572500" cy="5865812"/>
          </a:xfrm>
        </p:spPr>
        <p:txBody>
          <a:bodyPr/>
          <a:lstStyle/>
          <a:p>
            <a:r>
              <a:rPr lang="en-US" altLang="en-US" sz="3600"/>
              <a:t>Similarly, implicit differentiation with respect to </a:t>
            </a:r>
            <a:r>
              <a:rPr lang="en-US" altLang="en-US" sz="3600" i="1"/>
              <a:t>y</a:t>
            </a:r>
            <a:r>
              <a:rPr lang="en-US" altLang="en-US" sz="3600"/>
              <a:t> gives:</a:t>
            </a:r>
          </a:p>
        </p:txBody>
      </p:sp>
      <p:graphicFrame>
        <p:nvGraphicFramePr>
          <p:cNvPr id="502788" name="Object 4">
            <a:extLst>
              <a:ext uri="{FF2B5EF4-FFF2-40B4-BE49-F238E27FC236}">
                <a16:creationId xmlns:a16="http://schemas.microsoft.com/office/drawing/2014/main" id="{2AEDDFEB-6716-462B-A507-4DB89021C93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33713" y="2955925"/>
          <a:ext cx="3505200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196" name="Equation" r:id="rId4" imgW="1002960" imgH="444240" progId="Equation.DSMT4">
                  <p:embed/>
                </p:oleObj>
              </mc:Choice>
              <mc:Fallback>
                <p:oleObj name="Equation" r:id="rId4" imgW="1002960" imgH="444240" progId="Equation.DSMT4">
                  <p:embed/>
                  <p:pic>
                    <p:nvPicPr>
                      <p:cNvPr id="502788" name="Object 4">
                        <a:extLst>
                          <a:ext uri="{FF2B5EF4-FFF2-40B4-BE49-F238E27FC236}">
                            <a16:creationId xmlns:a16="http://schemas.microsoft.com/office/drawing/2014/main" id="{2AEDDFEB-6716-462B-A507-4DB89021C9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2955925"/>
                        <a:ext cx="3505200" cy="155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789" name="Text Box 5">
            <a:extLst>
              <a:ext uri="{FF2B5EF4-FFF2-40B4-BE49-F238E27FC236}">
                <a16:creationId xmlns:a16="http://schemas.microsoft.com/office/drawing/2014/main" id="{52F88D00-4E8C-4777-B0D0-55CD29203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502790" name="Rectangle 6">
            <a:extLst>
              <a:ext uri="{FF2B5EF4-FFF2-40B4-BE49-F238E27FC236}">
                <a16:creationId xmlns:a16="http://schemas.microsoft.com/office/drawing/2014/main" id="{92473623-D61A-4131-9EBF-7331AB56BB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7432557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>
            <a:extLst>
              <a:ext uri="{FF2B5EF4-FFF2-40B4-BE49-F238E27FC236}">
                <a16:creationId xmlns:a16="http://schemas.microsoft.com/office/drawing/2014/main" id="{DFD46688-3D08-44EF-9996-3F1DF97181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001000" cy="585788"/>
          </a:xfrm>
        </p:spPr>
        <p:txBody>
          <a:bodyPr/>
          <a:lstStyle/>
          <a:p>
            <a:r>
              <a:rPr lang="en-US" altLang="en-US"/>
              <a:t>FUNCTIONS OF MORE THAN TWO VARIABLES</a:t>
            </a:r>
          </a:p>
        </p:txBody>
      </p:sp>
      <p:sp>
        <p:nvSpPr>
          <p:cNvPr id="503811" name="Rectangle 3">
            <a:extLst>
              <a:ext uri="{FF2B5EF4-FFF2-40B4-BE49-F238E27FC236}">
                <a16:creationId xmlns:a16="http://schemas.microsoft.com/office/drawing/2014/main" id="{D65B5337-894D-4D08-BEF1-3C35F13DE6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7888"/>
            <a:ext cx="8572500" cy="5865812"/>
          </a:xfrm>
        </p:spPr>
        <p:txBody>
          <a:bodyPr/>
          <a:lstStyle/>
          <a:p>
            <a:r>
              <a:rPr lang="en-US" altLang="en-US" sz="3600"/>
              <a:t>Partial derivatives can also be defined </a:t>
            </a:r>
            <a:br>
              <a:rPr lang="en-US" altLang="en-US" sz="3600"/>
            </a:br>
            <a:r>
              <a:rPr lang="en-US" altLang="en-US" sz="3600"/>
              <a:t>for functions of three or more variables.</a:t>
            </a:r>
          </a:p>
          <a:p>
            <a:pPr lvl="1"/>
            <a:endParaRPr lang="en-US" altLang="en-US" sz="2600"/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For example, if </a:t>
            </a:r>
            <a:r>
              <a:rPr lang="en-US" altLang="en-US" sz="2600" i="1"/>
              <a:t>f</a:t>
            </a:r>
            <a:r>
              <a:rPr lang="en-US" altLang="en-US" sz="2600"/>
              <a:t> is a function of three variables </a:t>
            </a:r>
            <a:br>
              <a:rPr lang="en-US" altLang="en-US" sz="2600"/>
            </a:br>
            <a:r>
              <a:rPr lang="en-US" altLang="en-US" sz="2600" i="1"/>
              <a:t>x</a:t>
            </a:r>
            <a:r>
              <a:rPr lang="en-US" altLang="en-US" sz="2600"/>
              <a:t>, </a:t>
            </a:r>
            <a:r>
              <a:rPr lang="en-US" altLang="en-US" sz="2600" i="1"/>
              <a:t>y</a:t>
            </a:r>
            <a:r>
              <a:rPr lang="en-US" altLang="en-US" sz="2600"/>
              <a:t>, and </a:t>
            </a:r>
            <a:r>
              <a:rPr lang="en-US" altLang="en-US" sz="2600" i="1"/>
              <a:t>z</a:t>
            </a:r>
            <a:r>
              <a:rPr lang="en-US" altLang="en-US" sz="2600"/>
              <a:t>, then its partial derivative with respect </a:t>
            </a:r>
            <a:br>
              <a:rPr lang="en-US" altLang="en-US" sz="2600"/>
            </a:br>
            <a:r>
              <a:rPr lang="en-US" altLang="en-US" sz="2600"/>
              <a:t>to </a:t>
            </a:r>
            <a:r>
              <a:rPr lang="en-US" altLang="en-US" sz="2600" i="1"/>
              <a:t>x</a:t>
            </a:r>
            <a:r>
              <a:rPr lang="en-US" altLang="en-US" sz="2600"/>
              <a:t> is defined as:</a:t>
            </a:r>
            <a:endParaRPr lang="en-US" altLang="en-US" sz="2200"/>
          </a:p>
        </p:txBody>
      </p:sp>
      <p:graphicFrame>
        <p:nvGraphicFramePr>
          <p:cNvPr id="503812" name="Object 4">
            <a:extLst>
              <a:ext uri="{FF2B5EF4-FFF2-40B4-BE49-F238E27FC236}">
                <a16:creationId xmlns:a16="http://schemas.microsoft.com/office/drawing/2014/main" id="{90CAA51A-B7A7-4483-BB64-643C241DBC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16038" y="4595813"/>
          <a:ext cx="6934200" cy="108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0" name="Equation" r:id="rId4" imgW="2514600" imgH="393480" progId="Equation.DSMT4">
                  <p:embed/>
                </p:oleObj>
              </mc:Choice>
              <mc:Fallback>
                <p:oleObj name="Equation" r:id="rId4" imgW="2514600" imgH="393480" progId="Equation.DSMT4">
                  <p:embed/>
                  <p:pic>
                    <p:nvPicPr>
                      <p:cNvPr id="503812" name="Object 4">
                        <a:extLst>
                          <a:ext uri="{FF2B5EF4-FFF2-40B4-BE49-F238E27FC236}">
                            <a16:creationId xmlns:a16="http://schemas.microsoft.com/office/drawing/2014/main" id="{90CAA51A-B7A7-4483-BB64-643C241DBC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6038" y="4595813"/>
                        <a:ext cx="6934200" cy="108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1616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9" name="Rectangle 3">
            <a:extLst>
              <a:ext uri="{FF2B5EF4-FFF2-40B4-BE49-F238E27FC236}">
                <a16:creationId xmlns:a16="http://schemas.microsoft.com/office/drawing/2014/main" id="{B155CC55-BCE0-4EA4-943E-8D6FB9536F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4513" y="823913"/>
            <a:ext cx="8572500" cy="5865812"/>
          </a:xfrm>
        </p:spPr>
        <p:txBody>
          <a:bodyPr/>
          <a:lstStyle/>
          <a:p>
            <a:r>
              <a:rPr lang="en-US" altLang="en-US" sz="4400"/>
              <a:t>It is found by: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Regarding </a:t>
            </a:r>
            <a:r>
              <a:rPr lang="en-US" altLang="en-US" i="1"/>
              <a:t>y</a:t>
            </a:r>
            <a:r>
              <a:rPr lang="en-US" altLang="en-US"/>
              <a:t> and </a:t>
            </a:r>
            <a:r>
              <a:rPr lang="en-US" altLang="en-US" i="1"/>
              <a:t>z</a:t>
            </a:r>
            <a:r>
              <a:rPr lang="en-US" altLang="en-US"/>
              <a:t> as constants.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Differentiating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 with respect to </a:t>
            </a:r>
            <a:r>
              <a:rPr lang="en-US" altLang="en-US" i="1"/>
              <a:t>x</a:t>
            </a:r>
            <a:r>
              <a:rPr lang="en-US" altLang="en-US"/>
              <a:t>.</a:t>
            </a:r>
          </a:p>
        </p:txBody>
      </p:sp>
      <p:sp>
        <p:nvSpPr>
          <p:cNvPr id="505860" name="Rectangle 4">
            <a:extLst>
              <a:ext uri="{FF2B5EF4-FFF2-40B4-BE49-F238E27FC236}">
                <a16:creationId xmlns:a16="http://schemas.microsoft.com/office/drawing/2014/main" id="{D8A33305-769F-4F47-A619-9E115B91C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315200" cy="585788"/>
          </a:xfrm>
          <a:noFill/>
          <a:ln/>
        </p:spPr>
        <p:txBody>
          <a:bodyPr/>
          <a:lstStyle/>
          <a:p>
            <a:r>
              <a:rPr lang="en-US" altLang="en-US"/>
              <a:t>FUNCTIONS OF MORE THAN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39337405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3" name="Rectangle 3">
            <a:extLst>
              <a:ext uri="{FF2B5EF4-FFF2-40B4-BE49-F238E27FC236}">
                <a16:creationId xmlns:a16="http://schemas.microsoft.com/office/drawing/2014/main" id="{21A01AB6-AEC6-45A2-B6C5-66A0035871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If </a:t>
            </a:r>
            <a:r>
              <a:rPr lang="en-US" altLang="en-US" i="1"/>
              <a:t>w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/>
              <a:t>), then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=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w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 can be interpreted as the rate of change of </a:t>
            </a:r>
            <a:r>
              <a:rPr lang="en-US" altLang="en-US" i="1"/>
              <a:t>w</a:t>
            </a:r>
            <a:r>
              <a:rPr lang="en-US" altLang="en-US"/>
              <a:t> with respect to </a:t>
            </a:r>
            <a:r>
              <a:rPr lang="en-US" altLang="en-US" i="1"/>
              <a:t>x </a:t>
            </a:r>
            <a:r>
              <a:rPr lang="en-US" altLang="en-US"/>
              <a:t>when </a:t>
            </a:r>
            <a:r>
              <a:rPr lang="en-US" altLang="en-US" i="1"/>
              <a:t>y </a:t>
            </a:r>
            <a:r>
              <a:rPr lang="en-US" altLang="en-US"/>
              <a:t>and </a:t>
            </a:r>
            <a:r>
              <a:rPr lang="en-US" altLang="en-US" i="1"/>
              <a:t>z</a:t>
            </a:r>
            <a:r>
              <a:rPr lang="en-US" altLang="en-US"/>
              <a:t> are held fixed.</a:t>
            </a:r>
          </a:p>
          <a:p>
            <a:endParaRPr lang="en-US" altLang="en-US"/>
          </a:p>
          <a:p>
            <a:pPr lvl="1"/>
            <a:r>
              <a:rPr lang="en-US" altLang="en-US" sz="2600"/>
              <a:t>However, we can’t interpret it geometrically </a:t>
            </a:r>
            <a:br>
              <a:rPr lang="en-US" altLang="en-US" sz="2600"/>
            </a:br>
            <a:r>
              <a:rPr lang="en-US" altLang="en-US" sz="2600"/>
              <a:t>since the graph of </a:t>
            </a:r>
            <a:r>
              <a:rPr lang="en-US" altLang="en-US" sz="2600" i="1"/>
              <a:t>f </a:t>
            </a:r>
            <a:r>
              <a:rPr lang="en-US" altLang="en-US" sz="2600"/>
              <a:t>lies in four-dimensional space.</a:t>
            </a:r>
          </a:p>
        </p:txBody>
      </p:sp>
      <p:sp>
        <p:nvSpPr>
          <p:cNvPr id="506885" name="Rectangle 5">
            <a:extLst>
              <a:ext uri="{FF2B5EF4-FFF2-40B4-BE49-F238E27FC236}">
                <a16:creationId xmlns:a16="http://schemas.microsoft.com/office/drawing/2014/main" id="{60B07A10-D468-4F72-9010-32EB3CC44C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467600" cy="585788"/>
          </a:xfrm>
          <a:noFill/>
          <a:ln/>
        </p:spPr>
        <p:txBody>
          <a:bodyPr/>
          <a:lstStyle/>
          <a:p>
            <a:r>
              <a:rPr lang="en-US" altLang="en-US"/>
              <a:t>FUNCTIONS OF MORE THAN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5755507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7" name="Rectangle 3">
            <a:extLst>
              <a:ext uri="{FF2B5EF4-FFF2-40B4-BE49-F238E27FC236}">
                <a16:creationId xmlns:a16="http://schemas.microsoft.com/office/drawing/2014/main" id="{263E47AB-25C8-45D1-A104-7E3D8EA840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In general, if </a:t>
            </a:r>
            <a:r>
              <a:rPr lang="en-US" altLang="en-US" i="1"/>
              <a:t>u</a:t>
            </a:r>
            <a:r>
              <a:rPr lang="en-US" altLang="en-US"/>
              <a:t> is a function of </a:t>
            </a:r>
            <a:r>
              <a:rPr lang="en-US" altLang="en-US" i="1"/>
              <a:t>n</a:t>
            </a:r>
            <a:r>
              <a:rPr lang="en-US" altLang="en-US"/>
              <a:t> variables,</a:t>
            </a:r>
            <a:br>
              <a:rPr lang="en-US" altLang="en-US"/>
            </a:br>
            <a:r>
              <a:rPr lang="en-US" altLang="en-US" i="1"/>
              <a:t>u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1</a:t>
            </a:r>
            <a:r>
              <a:rPr lang="en-US" altLang="en-US"/>
              <a:t>, </a:t>
            </a:r>
            <a:r>
              <a:rPr lang="en-US" altLang="en-US" i="1"/>
              <a:t>x</a:t>
            </a:r>
            <a:r>
              <a:rPr lang="en-US" altLang="en-US" baseline="-25000"/>
              <a:t>2</a:t>
            </a:r>
            <a:r>
              <a:rPr lang="en-US" altLang="en-US"/>
              <a:t>, . . ., </a:t>
            </a:r>
            <a:r>
              <a:rPr lang="en-US" altLang="en-US" i="1"/>
              <a:t>x</a:t>
            </a:r>
            <a:r>
              <a:rPr lang="en-US" altLang="en-US" i="1" baseline="-25000"/>
              <a:t>n</a:t>
            </a:r>
            <a:r>
              <a:rPr lang="en-US" altLang="en-US"/>
              <a:t>), its partial derivative with respect to the </a:t>
            </a:r>
            <a:r>
              <a:rPr lang="en-US" altLang="en-US" i="1"/>
              <a:t>i </a:t>
            </a:r>
            <a:r>
              <a:rPr lang="en-US" altLang="en-US"/>
              <a:t>th variable </a:t>
            </a:r>
            <a:r>
              <a:rPr lang="en-US" altLang="en-US" i="1"/>
              <a:t>x</a:t>
            </a:r>
            <a:r>
              <a:rPr lang="en-US" altLang="en-US" i="1" baseline="-25000"/>
              <a:t>i</a:t>
            </a:r>
            <a:r>
              <a:rPr lang="en-US" altLang="en-US"/>
              <a:t> is:</a:t>
            </a:r>
          </a:p>
        </p:txBody>
      </p:sp>
      <p:graphicFrame>
        <p:nvGraphicFramePr>
          <p:cNvPr id="507908" name="Object 4">
            <a:extLst>
              <a:ext uri="{FF2B5EF4-FFF2-40B4-BE49-F238E27FC236}">
                <a16:creationId xmlns:a16="http://schemas.microsoft.com/office/drawing/2014/main" id="{DB04803E-1227-4555-95AD-DEC8F8142E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3888" y="3262313"/>
          <a:ext cx="8520112" cy="224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44" name="Equation" r:id="rId4" imgW="3187440" imgH="838080" progId="Equation.DSMT4">
                  <p:embed/>
                </p:oleObj>
              </mc:Choice>
              <mc:Fallback>
                <p:oleObj name="Equation" r:id="rId4" imgW="3187440" imgH="838080" progId="Equation.DSMT4">
                  <p:embed/>
                  <p:pic>
                    <p:nvPicPr>
                      <p:cNvPr id="507908" name="Object 4">
                        <a:extLst>
                          <a:ext uri="{FF2B5EF4-FFF2-40B4-BE49-F238E27FC236}">
                            <a16:creationId xmlns:a16="http://schemas.microsoft.com/office/drawing/2014/main" id="{DB04803E-1227-4555-95AD-DEC8F8142E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888" y="3262313"/>
                        <a:ext cx="8520112" cy="224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7909" name="Rectangle 5">
            <a:extLst>
              <a:ext uri="{FF2B5EF4-FFF2-40B4-BE49-F238E27FC236}">
                <a16:creationId xmlns:a16="http://schemas.microsoft.com/office/drawing/2014/main" id="{0B052194-4F72-4314-9533-D8731EC73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162800" cy="585788"/>
          </a:xfrm>
          <a:noFill/>
          <a:ln/>
        </p:spPr>
        <p:txBody>
          <a:bodyPr/>
          <a:lstStyle/>
          <a:p>
            <a:r>
              <a:rPr lang="en-US" altLang="en-US"/>
              <a:t>FUNCTIONS OF MORE THAN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2167373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1" name="Rectangle 3">
            <a:extLst>
              <a:ext uri="{FF2B5EF4-FFF2-40B4-BE49-F238E27FC236}">
                <a16:creationId xmlns:a16="http://schemas.microsoft.com/office/drawing/2014/main" id="{3E2A863A-E394-4647-8DF2-7ACE45774C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/>
              <a:t>Then, we also write:</a:t>
            </a:r>
          </a:p>
        </p:txBody>
      </p:sp>
      <p:graphicFrame>
        <p:nvGraphicFramePr>
          <p:cNvPr id="508932" name="Object 4">
            <a:extLst>
              <a:ext uri="{FF2B5EF4-FFF2-40B4-BE49-F238E27FC236}">
                <a16:creationId xmlns:a16="http://schemas.microsoft.com/office/drawing/2014/main" id="{7A3B27E4-C219-47D0-BD63-F39CBE7848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44725" y="2705100"/>
          <a:ext cx="5410200" cy="146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68" name="Equation" r:id="rId4" imgW="1600200" imgH="431640" progId="Equation.DSMT4">
                  <p:embed/>
                </p:oleObj>
              </mc:Choice>
              <mc:Fallback>
                <p:oleObj name="Equation" r:id="rId4" imgW="1600200" imgH="431640" progId="Equation.DSMT4">
                  <p:embed/>
                  <p:pic>
                    <p:nvPicPr>
                      <p:cNvPr id="508932" name="Object 4">
                        <a:extLst>
                          <a:ext uri="{FF2B5EF4-FFF2-40B4-BE49-F238E27FC236}">
                            <a16:creationId xmlns:a16="http://schemas.microsoft.com/office/drawing/2014/main" id="{7A3B27E4-C219-47D0-BD63-F39CBE7848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4725" y="2705100"/>
                        <a:ext cx="5410200" cy="1460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8933" name="Rectangle 5">
            <a:extLst>
              <a:ext uri="{FF2B5EF4-FFF2-40B4-BE49-F238E27FC236}">
                <a16:creationId xmlns:a16="http://schemas.microsoft.com/office/drawing/2014/main" id="{CD76A4B4-EF06-468B-90CC-22B4297A6E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8229600" cy="585788"/>
          </a:xfrm>
          <a:noFill/>
          <a:ln/>
        </p:spPr>
        <p:txBody>
          <a:bodyPr/>
          <a:lstStyle/>
          <a:p>
            <a:r>
              <a:rPr lang="en-US" altLang="en-US"/>
              <a:t>FUNCTIONS OF MORE THAN TWO VARIABLES</a:t>
            </a:r>
          </a:p>
        </p:txBody>
      </p:sp>
    </p:spTree>
    <p:extLst>
      <p:ext uri="{BB962C8B-B14F-4D97-AF65-F5344CB8AC3E}">
        <p14:creationId xmlns:p14="http://schemas.microsoft.com/office/powerpoint/2010/main" val="2595450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54" name="Rectangle 2">
            <a:extLst>
              <a:ext uri="{FF2B5EF4-FFF2-40B4-BE49-F238E27FC236}">
                <a16:creationId xmlns:a16="http://schemas.microsoft.com/office/drawing/2014/main" id="{F1BDA80C-8CD9-45B9-B1CA-5228A4EC1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figure shows computer-generated graphs of several </a:t>
            </a:r>
            <a:br>
              <a:rPr lang="en-US" altLang="en-US"/>
            </a:br>
            <a:r>
              <a:rPr lang="en-US" altLang="en-US"/>
              <a:t>functions.</a:t>
            </a:r>
          </a:p>
        </p:txBody>
      </p:sp>
      <p:sp>
        <p:nvSpPr>
          <p:cNvPr id="1073155" name="Rectangle 3">
            <a:extLst>
              <a:ext uri="{FF2B5EF4-FFF2-40B4-BE49-F238E27FC236}">
                <a16:creationId xmlns:a16="http://schemas.microsoft.com/office/drawing/2014/main" id="{82360B5D-79F2-4A4F-950D-AF79A8DDB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 BY COMPUTERS</a:t>
            </a:r>
          </a:p>
        </p:txBody>
      </p:sp>
      <p:grpSp>
        <p:nvGrpSpPr>
          <p:cNvPr id="1073161" name="Group 9">
            <a:extLst>
              <a:ext uri="{FF2B5EF4-FFF2-40B4-BE49-F238E27FC236}">
                <a16:creationId xmlns:a16="http://schemas.microsoft.com/office/drawing/2014/main" id="{25FA28FD-16B5-402E-A46D-75D06A88DAE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1828800"/>
            <a:ext cx="6127750" cy="4757738"/>
            <a:chOff x="1968" y="1323"/>
            <a:chExt cx="3600" cy="2836"/>
          </a:xfrm>
        </p:grpSpPr>
        <p:pic>
          <p:nvPicPr>
            <p:cNvPr id="1073157" name="Picture 5">
              <a:extLst>
                <a:ext uri="{FF2B5EF4-FFF2-40B4-BE49-F238E27FC236}">
                  <a16:creationId xmlns:a16="http://schemas.microsoft.com/office/drawing/2014/main" id="{AF4B95A9-8844-4737-BE42-EDC0D2C2D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1323"/>
              <a:ext cx="1824" cy="14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3158" name="Picture 6">
              <a:extLst>
                <a:ext uri="{FF2B5EF4-FFF2-40B4-BE49-F238E27FC236}">
                  <a16:creationId xmlns:a16="http://schemas.microsoft.com/office/drawing/2014/main" id="{1B45DAFC-6ABB-43D3-83B5-0B7FC94FE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2" y="1327"/>
              <a:ext cx="1826" cy="1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3159" name="Picture 7">
              <a:extLst>
                <a:ext uri="{FF2B5EF4-FFF2-40B4-BE49-F238E27FC236}">
                  <a16:creationId xmlns:a16="http://schemas.microsoft.com/office/drawing/2014/main" id="{F8436127-CD5A-4374-A0E2-B894EAF80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2" y="2720"/>
              <a:ext cx="1806" cy="1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3160" name="Picture 8">
              <a:extLst>
                <a:ext uri="{FF2B5EF4-FFF2-40B4-BE49-F238E27FC236}">
                  <a16:creationId xmlns:a16="http://schemas.microsoft.com/office/drawing/2014/main" id="{889FEFE5-454B-4BD4-B8E3-9C109A265D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2736"/>
              <a:ext cx="1812" cy="14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73162" name="Rectangle 10">
            <a:extLst>
              <a:ext uri="{FF2B5EF4-FFF2-40B4-BE49-F238E27FC236}">
                <a16:creationId xmlns:a16="http://schemas.microsoft.com/office/drawing/2014/main" id="{15629FFF-768D-4CD6-B0B7-E248C856C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1704975"/>
            <a:ext cx="6396038" cy="50069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72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>
            <a:extLst>
              <a:ext uri="{FF2B5EF4-FFF2-40B4-BE49-F238E27FC236}">
                <a16:creationId xmlns:a16="http://schemas.microsoft.com/office/drawing/2014/main" id="{59AEF8DE-44D0-471A-9403-D9DADA1F7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VARIABLE FUNCTIONS</a:t>
            </a:r>
          </a:p>
        </p:txBody>
      </p:sp>
      <p:sp>
        <p:nvSpPr>
          <p:cNvPr id="509955" name="Rectangle 3">
            <a:extLst>
              <a:ext uri="{FF2B5EF4-FFF2-40B4-BE49-F238E27FC236}">
                <a16:creationId xmlns:a16="http://schemas.microsoft.com/office/drawing/2014/main" id="{5D249784-3447-433B-A2B5-057FB707B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854075"/>
            <a:ext cx="8572500" cy="5865813"/>
          </a:xfrm>
        </p:spPr>
        <p:txBody>
          <a:bodyPr/>
          <a:lstStyle/>
          <a:p>
            <a:r>
              <a:rPr lang="en-US" altLang="en-US" sz="4000"/>
              <a:t>Find </a:t>
            </a:r>
            <a:r>
              <a:rPr lang="en-US" altLang="en-US" sz="4000" i="1"/>
              <a:t>f</a:t>
            </a:r>
            <a:r>
              <a:rPr lang="en-US" altLang="en-US" sz="4000" i="1" baseline="-25000"/>
              <a:t>x</a:t>
            </a:r>
            <a:r>
              <a:rPr lang="en-US" altLang="en-US" sz="4000"/>
              <a:t>, </a:t>
            </a:r>
            <a:r>
              <a:rPr lang="en-US" altLang="en-US" sz="4000" i="1"/>
              <a:t>f</a:t>
            </a:r>
            <a:r>
              <a:rPr lang="en-US" altLang="en-US" sz="4000" i="1" baseline="-25000"/>
              <a:t>y</a:t>
            </a:r>
            <a:r>
              <a:rPr lang="en-US" altLang="en-US" sz="4000"/>
              <a:t>, and </a:t>
            </a:r>
            <a:r>
              <a:rPr lang="en-US" altLang="en-US" sz="4000" i="1"/>
              <a:t>f</a:t>
            </a:r>
            <a:r>
              <a:rPr lang="en-US" altLang="en-US" sz="4000" i="1" baseline="-25000"/>
              <a:t>z</a:t>
            </a:r>
            <a:r>
              <a:rPr lang="en-US" altLang="en-US" sz="4000"/>
              <a:t> if </a:t>
            </a:r>
            <a:r>
              <a:rPr lang="en-US" altLang="en-US" sz="4000" i="1"/>
              <a:t>f</a:t>
            </a:r>
            <a:r>
              <a:rPr lang="en-US" altLang="en-US" sz="4000"/>
              <a:t>(</a:t>
            </a:r>
            <a:r>
              <a:rPr lang="en-US" altLang="en-US" sz="4000" i="1"/>
              <a:t>x</a:t>
            </a:r>
            <a:r>
              <a:rPr lang="en-US" altLang="en-US" sz="4000"/>
              <a:t>, </a:t>
            </a:r>
            <a:r>
              <a:rPr lang="en-US" altLang="en-US" sz="4000" i="1"/>
              <a:t>y</a:t>
            </a:r>
            <a:r>
              <a:rPr lang="en-US" altLang="en-US" sz="4000"/>
              <a:t>, </a:t>
            </a:r>
            <a:r>
              <a:rPr lang="en-US" altLang="en-US" sz="4000" i="1"/>
              <a:t>z</a:t>
            </a:r>
            <a:r>
              <a:rPr lang="en-US" altLang="en-US" sz="4000"/>
              <a:t>) = </a:t>
            </a:r>
            <a:r>
              <a:rPr lang="en-US" altLang="en-US" sz="4000" i="1"/>
              <a:t>e</a:t>
            </a:r>
            <a:r>
              <a:rPr lang="en-US" altLang="en-US" sz="4000" i="1" baseline="30000"/>
              <a:t>xy</a:t>
            </a:r>
            <a:r>
              <a:rPr lang="en-US" altLang="en-US" sz="4000" baseline="30000"/>
              <a:t> </a:t>
            </a:r>
            <a:r>
              <a:rPr lang="en-US" altLang="en-US" sz="4000">
                <a:latin typeface="Times New Roman" panose="02020603050405020304" pitchFamily="18" charset="0"/>
              </a:rPr>
              <a:t>l</a:t>
            </a:r>
            <a:r>
              <a:rPr lang="en-US" altLang="en-US" sz="4000"/>
              <a:t>n </a:t>
            </a:r>
            <a:r>
              <a:rPr lang="en-US" altLang="en-US" sz="4000" i="1"/>
              <a:t>z</a:t>
            </a:r>
          </a:p>
          <a:p>
            <a:pPr lvl="1"/>
            <a:endParaRPr lang="en-US" altLang="en-US" sz="2600"/>
          </a:p>
          <a:p>
            <a:pPr lvl="1"/>
            <a:endParaRPr lang="en-US" altLang="en-US" sz="2600"/>
          </a:p>
          <a:p>
            <a:pPr lvl="1"/>
            <a:r>
              <a:rPr lang="en-US" altLang="en-US"/>
              <a:t>Holding </a:t>
            </a:r>
            <a:r>
              <a:rPr lang="en-US" altLang="en-US" i="1"/>
              <a:t>y</a:t>
            </a:r>
            <a:r>
              <a:rPr lang="en-US" altLang="en-US"/>
              <a:t> and </a:t>
            </a:r>
            <a:r>
              <a:rPr lang="en-US" altLang="en-US" i="1"/>
              <a:t>z</a:t>
            </a:r>
            <a:r>
              <a:rPr lang="en-US" altLang="en-US"/>
              <a:t> constant and differentiating </a:t>
            </a:r>
            <a:br>
              <a:rPr lang="en-US" altLang="en-US"/>
            </a:br>
            <a:r>
              <a:rPr lang="en-US" altLang="en-US"/>
              <a:t>with respect to </a:t>
            </a:r>
            <a:r>
              <a:rPr lang="en-US" altLang="en-US" i="1"/>
              <a:t>x</a:t>
            </a:r>
            <a:r>
              <a:rPr lang="en-US" altLang="en-US"/>
              <a:t>, we have: </a:t>
            </a:r>
            <a:br>
              <a:rPr lang="en-US" altLang="en-US"/>
            </a:br>
            <a:r>
              <a:rPr lang="en-US" altLang="en-US"/>
              <a:t>					  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= </a:t>
            </a:r>
            <a:r>
              <a:rPr lang="en-US" altLang="en-US" i="1"/>
              <a:t>y</a:t>
            </a:r>
            <a:r>
              <a:rPr lang="en-US" altLang="en-US"/>
              <a:t>e</a:t>
            </a:r>
            <a:r>
              <a:rPr lang="en-US" altLang="en-US" i="1" baseline="30000"/>
              <a:t>xy</a:t>
            </a:r>
            <a:r>
              <a:rPr lang="en-US" altLang="en-US"/>
              <a:t> </a:t>
            </a:r>
            <a:r>
              <a:rPr lang="en-US" altLang="en-US">
                <a:latin typeface="Times New Roman" panose="02020603050405020304" pitchFamily="18" charset="0"/>
              </a:rPr>
              <a:t>l</a:t>
            </a:r>
            <a:r>
              <a:rPr lang="en-US" altLang="en-US"/>
              <a:t>n </a:t>
            </a:r>
            <a:r>
              <a:rPr lang="en-US" altLang="en-US" i="1"/>
              <a:t>z</a:t>
            </a:r>
          </a:p>
          <a:p>
            <a:pPr lvl="1"/>
            <a:endParaRPr lang="en-US" altLang="en-US" i="1"/>
          </a:p>
          <a:p>
            <a:pPr lvl="1"/>
            <a:r>
              <a:rPr lang="en-US" altLang="en-US"/>
              <a:t>Similarly,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/>
              <a:t>e</a:t>
            </a:r>
            <a:r>
              <a:rPr lang="en-US" altLang="en-US" i="1" baseline="30000"/>
              <a:t>xy</a:t>
            </a:r>
            <a:r>
              <a:rPr lang="en-US" altLang="en-US"/>
              <a:t> </a:t>
            </a:r>
            <a:r>
              <a:rPr lang="en-US" altLang="en-US">
                <a:latin typeface="Times New Roman" panose="02020603050405020304" pitchFamily="18" charset="0"/>
              </a:rPr>
              <a:t>l</a:t>
            </a:r>
            <a:r>
              <a:rPr lang="en-US" altLang="en-US"/>
              <a:t>n </a:t>
            </a:r>
            <a:r>
              <a:rPr lang="en-US" altLang="en-US" i="1"/>
              <a:t>z</a:t>
            </a:r>
            <a:r>
              <a:rPr lang="en-US" altLang="en-US"/>
              <a:t>        </a:t>
            </a:r>
            <a:r>
              <a:rPr lang="en-US" altLang="en-US" i="1"/>
              <a:t>f</a:t>
            </a:r>
            <a:r>
              <a:rPr lang="en-US" altLang="en-US" i="1" baseline="-25000"/>
              <a:t>z</a:t>
            </a:r>
            <a:r>
              <a:rPr lang="en-US" altLang="en-US"/>
              <a:t> = e</a:t>
            </a:r>
            <a:r>
              <a:rPr lang="en-US" altLang="en-US" i="1" baseline="30000"/>
              <a:t>xy</a:t>
            </a:r>
            <a:r>
              <a:rPr lang="en-US" altLang="en-US"/>
              <a:t>/</a:t>
            </a:r>
            <a:r>
              <a:rPr lang="en-US" altLang="en-US" i="1"/>
              <a:t>z</a:t>
            </a:r>
          </a:p>
        </p:txBody>
      </p:sp>
      <p:sp>
        <p:nvSpPr>
          <p:cNvPr id="509956" name="Text Box 4">
            <a:extLst>
              <a:ext uri="{FF2B5EF4-FFF2-40B4-BE49-F238E27FC236}">
                <a16:creationId xmlns:a16="http://schemas.microsoft.com/office/drawing/2014/main" id="{2438C8F5-2200-45BB-8F9D-456265EA9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</p:spTree>
    <p:extLst>
      <p:ext uri="{BB962C8B-B14F-4D97-AF65-F5344CB8AC3E}">
        <p14:creationId xmlns:p14="http://schemas.microsoft.com/office/powerpoint/2010/main" val="4065206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3" name="Rectangle 3">
            <a:extLst>
              <a:ext uri="{FF2B5EF4-FFF2-40B4-BE49-F238E27FC236}">
                <a16:creationId xmlns:a16="http://schemas.microsoft.com/office/drawing/2014/main" id="{E09FB3CF-D4A9-4582-A1FB-BBB8EB06CC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877888"/>
            <a:ext cx="8572500" cy="5865812"/>
          </a:xfrm>
        </p:spPr>
        <p:txBody>
          <a:bodyPr/>
          <a:lstStyle/>
          <a:p>
            <a:r>
              <a:rPr lang="en-US" altLang="en-US" sz="3600"/>
              <a:t>If </a:t>
            </a:r>
            <a:r>
              <a:rPr lang="en-US" altLang="en-US" sz="3600" i="1"/>
              <a:t>f</a:t>
            </a:r>
            <a:r>
              <a:rPr lang="en-US" altLang="en-US" sz="3600"/>
              <a:t> is a function of two variables, then </a:t>
            </a:r>
            <a:br>
              <a:rPr lang="en-US" altLang="en-US" sz="3600"/>
            </a:br>
            <a:r>
              <a:rPr lang="en-US" altLang="en-US" sz="3600"/>
              <a:t>its partial derivatives </a:t>
            </a:r>
            <a:r>
              <a:rPr lang="en-US" altLang="en-US" sz="3600" i="1"/>
              <a:t>f</a:t>
            </a:r>
            <a:r>
              <a:rPr lang="en-US" altLang="en-US" sz="3600" i="1" baseline="-25000"/>
              <a:t>x</a:t>
            </a:r>
            <a:r>
              <a:rPr lang="en-US" altLang="en-US" sz="3600"/>
              <a:t> and </a:t>
            </a:r>
            <a:r>
              <a:rPr lang="en-US" altLang="en-US" sz="3600" i="1"/>
              <a:t>f</a:t>
            </a:r>
            <a:r>
              <a:rPr lang="en-US" altLang="en-US" sz="3600" i="1" baseline="-25000"/>
              <a:t>y</a:t>
            </a:r>
            <a:r>
              <a:rPr lang="en-US" altLang="en-US" sz="3600"/>
              <a:t> are also functions of two variables.</a:t>
            </a:r>
          </a:p>
        </p:txBody>
      </p:sp>
      <p:sp>
        <p:nvSpPr>
          <p:cNvPr id="512004" name="Rectangle 4">
            <a:extLst>
              <a:ext uri="{FF2B5EF4-FFF2-40B4-BE49-F238E27FC236}">
                <a16:creationId xmlns:a16="http://schemas.microsoft.com/office/drawing/2014/main" id="{40A8F4E4-8563-43DB-A871-DCE04A620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HIGHER DERIVATIVES</a:t>
            </a:r>
          </a:p>
        </p:txBody>
      </p:sp>
    </p:spTree>
    <p:extLst>
      <p:ext uri="{BB962C8B-B14F-4D97-AF65-F5344CB8AC3E}">
        <p14:creationId xmlns:p14="http://schemas.microsoft.com/office/powerpoint/2010/main" val="1201366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>
            <a:extLst>
              <a:ext uri="{FF2B5EF4-FFF2-40B4-BE49-F238E27FC236}">
                <a16:creationId xmlns:a16="http://schemas.microsoft.com/office/drawing/2014/main" id="{83E6D1E7-CBB4-4860-B774-1B4EF7C34B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So, we can consider their partial derivatives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		(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)</a:t>
            </a:r>
            <a:r>
              <a:rPr lang="en-US" altLang="en-US" i="1" baseline="-25000"/>
              <a:t>x </a:t>
            </a:r>
            <a:r>
              <a:rPr lang="en-US" altLang="en-US"/>
              <a:t>, (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)</a:t>
            </a:r>
            <a:r>
              <a:rPr lang="en-US" altLang="en-US" i="1" baseline="-25000"/>
              <a:t>y </a:t>
            </a:r>
            <a:r>
              <a:rPr lang="en-US" altLang="en-US"/>
              <a:t>, (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)</a:t>
            </a:r>
            <a:r>
              <a:rPr lang="en-US" altLang="en-US" i="1" baseline="-25000"/>
              <a:t>x </a:t>
            </a:r>
            <a:r>
              <a:rPr lang="en-US" altLang="en-US"/>
              <a:t>, (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)</a:t>
            </a:r>
            <a:r>
              <a:rPr lang="en-US" altLang="en-US" i="1" baseline="-25000"/>
              <a:t>y 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These are called the second </a:t>
            </a:r>
            <a:br>
              <a:rPr lang="en-US" altLang="en-US"/>
            </a:br>
            <a:r>
              <a:rPr lang="en-US" altLang="en-US"/>
              <a:t>partial derivatives</a:t>
            </a:r>
            <a:r>
              <a:rPr lang="en-US" altLang="en-US" b="1"/>
              <a:t> </a:t>
            </a: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.</a:t>
            </a:r>
          </a:p>
        </p:txBody>
      </p:sp>
      <p:sp>
        <p:nvSpPr>
          <p:cNvPr id="694275" name="Rectangle 3">
            <a:extLst>
              <a:ext uri="{FF2B5EF4-FFF2-40B4-BE49-F238E27FC236}">
                <a16:creationId xmlns:a16="http://schemas.microsoft.com/office/drawing/2014/main" id="{BEDD1BC2-8614-458C-AE46-95DEB680C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26203613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1" name="Rectangle 3">
            <a:extLst>
              <a:ext uri="{FF2B5EF4-FFF2-40B4-BE49-F238E27FC236}">
                <a16:creationId xmlns:a16="http://schemas.microsoft.com/office/drawing/2014/main" id="{7DA2D49F-C662-46E6-A136-76725DF72D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904875"/>
            <a:ext cx="8572500" cy="5865813"/>
          </a:xfrm>
        </p:spPr>
        <p:txBody>
          <a:bodyPr/>
          <a:lstStyle/>
          <a:p>
            <a:r>
              <a:rPr lang="en-US" altLang="en-US"/>
              <a:t>If 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we use the following notation:</a:t>
            </a:r>
          </a:p>
        </p:txBody>
      </p:sp>
      <p:graphicFrame>
        <p:nvGraphicFramePr>
          <p:cNvPr id="514052" name="Object 4">
            <a:extLst>
              <a:ext uri="{FF2B5EF4-FFF2-40B4-BE49-F238E27FC236}">
                <a16:creationId xmlns:a16="http://schemas.microsoft.com/office/drawing/2014/main" id="{28AF94CB-EE0D-432D-92B4-31B4B7BD92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04925" y="1635125"/>
          <a:ext cx="6781800" cy="480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2" name="Equation" r:id="rId4" imgW="2654280" imgH="1879560" progId="Equation.DSMT4">
                  <p:embed/>
                </p:oleObj>
              </mc:Choice>
              <mc:Fallback>
                <p:oleObj name="Equation" r:id="rId4" imgW="2654280" imgH="1879560" progId="Equation.DSMT4">
                  <p:embed/>
                  <p:pic>
                    <p:nvPicPr>
                      <p:cNvPr id="514052" name="Object 4">
                        <a:extLst>
                          <a:ext uri="{FF2B5EF4-FFF2-40B4-BE49-F238E27FC236}">
                            <a16:creationId xmlns:a16="http://schemas.microsoft.com/office/drawing/2014/main" id="{28AF94CB-EE0D-432D-92B4-31B4B7BD922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4925" y="1635125"/>
                        <a:ext cx="6781800" cy="480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4053" name="Rectangle 5">
            <a:extLst>
              <a:ext uri="{FF2B5EF4-FFF2-40B4-BE49-F238E27FC236}">
                <a16:creationId xmlns:a16="http://schemas.microsoft.com/office/drawing/2014/main" id="{098635A0-1C22-478A-811F-E809048C11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NOTATION</a:t>
            </a:r>
          </a:p>
        </p:txBody>
      </p:sp>
      <p:sp>
        <p:nvSpPr>
          <p:cNvPr id="514057" name="Rectangle 9">
            <a:extLst>
              <a:ext uri="{FF2B5EF4-FFF2-40B4-BE49-F238E27FC236}">
                <a16:creationId xmlns:a16="http://schemas.microsoft.com/office/drawing/2014/main" id="{A36B7A07-8EAD-4BC5-83FE-AF35A0D64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2806700"/>
            <a:ext cx="7162800" cy="11557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58" name="Rectangle 10">
            <a:extLst>
              <a:ext uri="{FF2B5EF4-FFF2-40B4-BE49-F238E27FC236}">
                <a16:creationId xmlns:a16="http://schemas.microsoft.com/office/drawing/2014/main" id="{B38959A4-0A5F-4840-B794-B2884DEC0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3963988"/>
            <a:ext cx="7162800" cy="1217612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59" name="Rectangle 11">
            <a:extLst>
              <a:ext uri="{FF2B5EF4-FFF2-40B4-BE49-F238E27FC236}">
                <a16:creationId xmlns:a16="http://schemas.microsoft.com/office/drawing/2014/main" id="{49780232-F752-478B-923E-CFDA0769E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875" y="5175250"/>
            <a:ext cx="7162800" cy="130175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0" name="Rectangle 12">
            <a:extLst>
              <a:ext uri="{FF2B5EF4-FFF2-40B4-BE49-F238E27FC236}">
                <a16:creationId xmlns:a16="http://schemas.microsoft.com/office/drawing/2014/main" id="{4EB83BAF-1AAD-4E44-B1B3-05B1B0C3E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938" y="1652588"/>
            <a:ext cx="7162800" cy="1155700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12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9" name="Rectangle 3">
            <a:extLst>
              <a:ext uri="{FF2B5EF4-FFF2-40B4-BE49-F238E27FC236}">
                <a16:creationId xmlns:a16="http://schemas.microsoft.com/office/drawing/2014/main" id="{09B0F8D6-2406-456F-8147-6744F3CCBB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Thus, the notation </a:t>
            </a:r>
            <a:r>
              <a:rPr lang="en-US" altLang="en-US" i="1"/>
              <a:t>f</a:t>
            </a:r>
            <a:r>
              <a:rPr lang="en-US" altLang="en-US" i="1" baseline="-25000"/>
              <a:t>xy </a:t>
            </a:r>
            <a:r>
              <a:rPr lang="en-US" altLang="en-US"/>
              <a:t>(or 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baseline="30000">
                <a:cs typeface="Arial" panose="020B0604020202020204" pitchFamily="34" charset="0"/>
              </a:rPr>
              <a:t>2</a:t>
            </a:r>
            <a:r>
              <a:rPr lang="en-US" altLang="en-US" i="1">
                <a:cs typeface="Arial" panose="020B0604020202020204" pitchFamily="34" charset="0"/>
              </a:rPr>
              <a:t>f</a:t>
            </a:r>
            <a:r>
              <a:rPr lang="en-US" altLang="en-US">
                <a:cs typeface="Arial" panose="020B0604020202020204" pitchFamily="34" charset="0"/>
              </a:rPr>
              <a:t>/∂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∂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/>
              <a:t>) means </a:t>
            </a:r>
            <a:br>
              <a:rPr lang="en-US" altLang="en-US"/>
            </a:br>
            <a:r>
              <a:rPr lang="en-US" altLang="en-US"/>
              <a:t>that we first differentiate with respect to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and then with respect to </a:t>
            </a:r>
            <a:r>
              <a:rPr lang="en-US" altLang="en-US" i="1"/>
              <a:t>y.</a:t>
            </a:r>
          </a:p>
          <a:p>
            <a:endParaRPr lang="en-US" altLang="en-US"/>
          </a:p>
          <a:p>
            <a:r>
              <a:rPr lang="en-US" altLang="en-US"/>
              <a:t>In computing </a:t>
            </a:r>
            <a:r>
              <a:rPr lang="en-US" altLang="en-US" i="1"/>
              <a:t>f</a:t>
            </a:r>
            <a:r>
              <a:rPr lang="en-US" altLang="en-US" i="1" baseline="-25000"/>
              <a:t>yx</a:t>
            </a:r>
            <a:r>
              <a:rPr lang="en-US" altLang="en-US"/>
              <a:t> , the order is reversed.</a:t>
            </a:r>
          </a:p>
        </p:txBody>
      </p:sp>
      <p:sp>
        <p:nvSpPr>
          <p:cNvPr id="516101" name="Rectangle 5">
            <a:extLst>
              <a:ext uri="{FF2B5EF4-FFF2-40B4-BE49-F238E27FC236}">
                <a16:creationId xmlns:a16="http://schemas.microsoft.com/office/drawing/2014/main" id="{36620B7D-E1C5-4358-AB11-871D2B2F5B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285180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3" name="Rectangle 3">
            <a:extLst>
              <a:ext uri="{FF2B5EF4-FFF2-40B4-BE49-F238E27FC236}">
                <a16:creationId xmlns:a16="http://schemas.microsoft.com/office/drawing/2014/main" id="{E1288B37-A061-4481-A227-E714E72EA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7888"/>
            <a:ext cx="8572500" cy="5865812"/>
          </a:xfrm>
        </p:spPr>
        <p:txBody>
          <a:bodyPr/>
          <a:lstStyle/>
          <a:p>
            <a:r>
              <a:rPr lang="en-US" altLang="en-US" sz="3600"/>
              <a:t>Find the second partial derivatives </a:t>
            </a:r>
            <a:br>
              <a:rPr lang="en-US" altLang="en-US" sz="3600"/>
            </a:br>
            <a:r>
              <a:rPr lang="en-US" altLang="en-US" sz="3600"/>
              <a:t>of </a:t>
            </a:r>
            <a:br>
              <a:rPr lang="en-US" altLang="en-US" sz="3600"/>
            </a:br>
            <a:r>
              <a:rPr lang="en-US" altLang="en-US" sz="3600"/>
              <a:t>		</a:t>
            </a:r>
            <a:r>
              <a:rPr lang="en-US" altLang="en-US" sz="3600" i="1"/>
              <a:t>f</a:t>
            </a:r>
            <a:r>
              <a:rPr lang="en-US" altLang="en-US" sz="3600"/>
              <a:t>(</a:t>
            </a:r>
            <a:r>
              <a:rPr lang="en-US" altLang="en-US" sz="3600" i="1"/>
              <a:t>x</a:t>
            </a:r>
            <a:r>
              <a:rPr lang="en-US" altLang="en-US" sz="3600"/>
              <a:t>, </a:t>
            </a:r>
            <a:r>
              <a:rPr lang="en-US" altLang="en-US" sz="3600" i="1"/>
              <a:t>y</a:t>
            </a:r>
            <a:r>
              <a:rPr lang="en-US" altLang="en-US" sz="3600"/>
              <a:t>) = </a:t>
            </a:r>
            <a:r>
              <a:rPr lang="en-US" altLang="en-US" sz="3600" i="1"/>
              <a:t>x</a:t>
            </a:r>
            <a:r>
              <a:rPr lang="en-US" altLang="en-US" sz="3600" baseline="30000"/>
              <a:t>3</a:t>
            </a:r>
            <a:r>
              <a:rPr lang="en-US" altLang="en-US" sz="3600"/>
              <a:t> + </a:t>
            </a:r>
            <a:r>
              <a:rPr lang="en-US" altLang="en-US" sz="3600" i="1"/>
              <a:t>x</a:t>
            </a:r>
            <a:r>
              <a:rPr lang="en-US" altLang="en-US" sz="3600" baseline="30000"/>
              <a:t>2</a:t>
            </a:r>
            <a:r>
              <a:rPr lang="en-US" altLang="en-US" sz="3600" i="1"/>
              <a:t>y</a:t>
            </a:r>
            <a:r>
              <a:rPr lang="en-US" altLang="en-US" sz="3600" baseline="30000"/>
              <a:t>3</a:t>
            </a:r>
            <a:r>
              <a:rPr lang="en-US" altLang="en-US" sz="3600"/>
              <a:t> – 2</a:t>
            </a:r>
            <a:r>
              <a:rPr lang="en-US" altLang="en-US" sz="3600" i="1"/>
              <a:t>y</a:t>
            </a:r>
            <a:r>
              <a:rPr lang="en-US" altLang="en-US" sz="3600" baseline="30000"/>
              <a:t>2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  <a:p>
            <a:pPr lvl="1"/>
            <a:r>
              <a:rPr lang="en-US" altLang="en-US"/>
              <a:t>In Example 1, we found that: </a:t>
            </a:r>
            <a:br>
              <a:rPr lang="en-US" altLang="en-US"/>
            </a:b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3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+ 2</a:t>
            </a:r>
            <a:r>
              <a:rPr lang="en-US" altLang="en-US" i="1"/>
              <a:t>xy</a:t>
            </a:r>
            <a:r>
              <a:rPr lang="en-US" altLang="en-US" baseline="30000"/>
              <a:t>3</a:t>
            </a:r>
            <a:r>
              <a:rPr lang="en-US" altLang="en-US"/>
              <a:t>     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3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– 4</a:t>
            </a:r>
            <a:r>
              <a:rPr lang="en-US" altLang="en-US" i="1"/>
              <a:t>y</a:t>
            </a:r>
            <a:endParaRPr lang="en-US" altLang="en-US" baseline="30000"/>
          </a:p>
        </p:txBody>
      </p:sp>
      <p:sp>
        <p:nvSpPr>
          <p:cNvPr id="517124" name="Text Box 4">
            <a:extLst>
              <a:ext uri="{FF2B5EF4-FFF2-40B4-BE49-F238E27FC236}">
                <a16:creationId xmlns:a16="http://schemas.microsoft.com/office/drawing/2014/main" id="{ACBB3E40-8782-447C-BD30-0A3FEC644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 </a:t>
            </a:r>
          </a:p>
        </p:txBody>
      </p:sp>
      <p:sp>
        <p:nvSpPr>
          <p:cNvPr id="517125" name="Rectangle 5">
            <a:extLst>
              <a:ext uri="{FF2B5EF4-FFF2-40B4-BE49-F238E27FC236}">
                <a16:creationId xmlns:a16="http://schemas.microsoft.com/office/drawing/2014/main" id="{A183F1C0-4201-4BEF-AF9C-4C9117B9F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7808055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1" name="Rectangle 3">
            <a:extLst>
              <a:ext uri="{FF2B5EF4-FFF2-40B4-BE49-F238E27FC236}">
                <a16:creationId xmlns:a16="http://schemas.microsoft.com/office/drawing/2014/main" id="{A64713C4-1F73-4CF7-9098-9FF478DFBF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6838" y="1008063"/>
            <a:ext cx="8572500" cy="5865812"/>
          </a:xfrm>
        </p:spPr>
        <p:txBody>
          <a:bodyPr/>
          <a:lstStyle/>
          <a:p>
            <a:pPr lvl="1"/>
            <a:r>
              <a:rPr lang="en-US" altLang="en-US" sz="3200"/>
              <a:t>Hence,</a:t>
            </a:r>
          </a:p>
        </p:txBody>
      </p:sp>
      <p:graphicFrame>
        <p:nvGraphicFramePr>
          <p:cNvPr id="519172" name="Object 4">
            <a:extLst>
              <a:ext uri="{FF2B5EF4-FFF2-40B4-BE49-F238E27FC236}">
                <a16:creationId xmlns:a16="http://schemas.microsoft.com/office/drawing/2014/main" id="{BFAE63BF-A7C9-408B-BFAB-6C993D94CF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98650" y="1544638"/>
          <a:ext cx="5867400" cy="497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16" name="Equation" r:id="rId4" imgW="2006280" imgH="1701720" progId="Equation.DSMT4">
                  <p:embed/>
                </p:oleObj>
              </mc:Choice>
              <mc:Fallback>
                <p:oleObj name="Equation" r:id="rId4" imgW="2006280" imgH="1701720" progId="Equation.DSMT4">
                  <p:embed/>
                  <p:pic>
                    <p:nvPicPr>
                      <p:cNvPr id="519172" name="Object 4">
                        <a:extLst>
                          <a:ext uri="{FF2B5EF4-FFF2-40B4-BE49-F238E27FC236}">
                            <a16:creationId xmlns:a16="http://schemas.microsoft.com/office/drawing/2014/main" id="{BFAE63BF-A7C9-408B-BFAB-6C993D94CF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650" y="1544638"/>
                        <a:ext cx="5867400" cy="497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9173" name="Text Box 5">
            <a:extLst>
              <a:ext uri="{FF2B5EF4-FFF2-40B4-BE49-F238E27FC236}">
                <a16:creationId xmlns:a16="http://schemas.microsoft.com/office/drawing/2014/main" id="{C8F18D50-1961-472F-AA97-53CD54FF9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6 </a:t>
            </a:r>
          </a:p>
        </p:txBody>
      </p:sp>
      <p:sp>
        <p:nvSpPr>
          <p:cNvPr id="519174" name="Rectangle 6">
            <a:extLst>
              <a:ext uri="{FF2B5EF4-FFF2-40B4-BE49-F238E27FC236}">
                <a16:creationId xmlns:a16="http://schemas.microsoft.com/office/drawing/2014/main" id="{0BBE0FF2-2C17-4119-ABE1-281B585740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379642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9" name="Rectangle 3">
            <a:extLst>
              <a:ext uri="{FF2B5EF4-FFF2-40B4-BE49-F238E27FC236}">
                <a16:creationId xmlns:a16="http://schemas.microsoft.com/office/drawing/2014/main" id="{48C4F55E-3910-4863-8FD5-477C55C3D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The figure shows the graph of the function </a:t>
            </a:r>
            <a:r>
              <a:rPr lang="en-US" altLang="en-US" i="1"/>
              <a:t>f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in Example 6 for: </a:t>
            </a:r>
            <a:br>
              <a:rPr lang="en-US" altLang="en-US"/>
            </a:br>
            <a:r>
              <a:rPr lang="en-US" altLang="en-US"/>
              <a:t>			     –2 </a:t>
            </a:r>
            <a:r>
              <a:rPr lang="en-US" altLang="en-US">
                <a:cs typeface="Arial" panose="020B0604020202020204" pitchFamily="34" charset="0"/>
              </a:rPr>
              <a:t>≤ 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≤ 2, </a:t>
            </a:r>
            <a:r>
              <a:rPr lang="en-US" altLang="en-US"/>
              <a:t>– 2 </a:t>
            </a:r>
            <a:r>
              <a:rPr lang="en-US" altLang="en-US">
                <a:cs typeface="Arial" panose="020B0604020202020204" pitchFamily="34" charset="0"/>
              </a:rPr>
              <a:t>≤ 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 ≤ 2</a:t>
            </a:r>
          </a:p>
        </p:txBody>
      </p:sp>
      <p:sp>
        <p:nvSpPr>
          <p:cNvPr id="521221" name="Rectangle 5">
            <a:extLst>
              <a:ext uri="{FF2B5EF4-FFF2-40B4-BE49-F238E27FC236}">
                <a16:creationId xmlns:a16="http://schemas.microsoft.com/office/drawing/2014/main" id="{13484CDD-7169-40C1-AB0A-6D5C75119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  <p:pic>
        <p:nvPicPr>
          <p:cNvPr id="521222" name="Picture 6">
            <a:extLst>
              <a:ext uri="{FF2B5EF4-FFF2-40B4-BE49-F238E27FC236}">
                <a16:creationId xmlns:a16="http://schemas.microsoft.com/office/drawing/2014/main" id="{EA577F0A-7A2E-4FFF-89F1-14F63C64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201988"/>
            <a:ext cx="4418013" cy="331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1223" name="Rectangle 7">
            <a:extLst>
              <a:ext uri="{FF2B5EF4-FFF2-40B4-BE49-F238E27FC236}">
                <a16:creationId xmlns:a16="http://schemas.microsoft.com/office/drawing/2014/main" id="{14A6285E-3061-4063-9939-5998F484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048000"/>
            <a:ext cx="4708525" cy="36290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603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3" name="Rectangle 3">
            <a:extLst>
              <a:ext uri="{FF2B5EF4-FFF2-40B4-BE49-F238E27FC236}">
                <a16:creationId xmlns:a16="http://schemas.microsoft.com/office/drawing/2014/main" id="{D4A52E95-CF28-4662-8526-8D5FAE579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/>
              <a:t>These show the graphs of its first-order partial derivatives.</a:t>
            </a:r>
          </a:p>
        </p:txBody>
      </p:sp>
      <p:sp>
        <p:nvSpPr>
          <p:cNvPr id="522245" name="Rectangle 5">
            <a:extLst>
              <a:ext uri="{FF2B5EF4-FFF2-40B4-BE49-F238E27FC236}">
                <a16:creationId xmlns:a16="http://schemas.microsoft.com/office/drawing/2014/main" id="{1C9A5FF6-C6E2-42BD-9E1F-3BB8EFAA6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  <p:sp>
        <p:nvSpPr>
          <p:cNvPr id="522246" name="Rectangle 6">
            <a:extLst>
              <a:ext uri="{FF2B5EF4-FFF2-40B4-BE49-F238E27FC236}">
                <a16:creationId xmlns:a16="http://schemas.microsoft.com/office/drawing/2014/main" id="{7508BC55-840B-4474-A96A-B1AE2F039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52800"/>
            <a:ext cx="8289925" cy="33242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22247" name="Picture 7">
            <a:extLst>
              <a:ext uri="{FF2B5EF4-FFF2-40B4-BE49-F238E27FC236}">
                <a16:creationId xmlns:a16="http://schemas.microsoft.com/office/drawing/2014/main" id="{21989D7E-7FE1-427E-94E7-09F1C3C96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3506788"/>
            <a:ext cx="7953375" cy="30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65213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Rectangle 2">
            <a:extLst>
              <a:ext uri="{FF2B5EF4-FFF2-40B4-BE49-F238E27FC236}">
                <a16:creationId xmlns:a16="http://schemas.microsoft.com/office/drawing/2014/main" id="{E64DCB2B-50A1-4CBD-8DB6-84D2F43DD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6463"/>
            <a:ext cx="4838700" cy="5865812"/>
          </a:xfrm>
        </p:spPr>
        <p:txBody>
          <a:bodyPr/>
          <a:lstStyle/>
          <a:p>
            <a:r>
              <a:rPr lang="en-US" altLang="en-US" sz="3400"/>
              <a:t>These show the graphs of its second-order partial derivatives.</a:t>
            </a:r>
          </a:p>
        </p:txBody>
      </p:sp>
      <p:sp>
        <p:nvSpPr>
          <p:cNvPr id="696323" name="Rectangle 3">
            <a:extLst>
              <a:ext uri="{FF2B5EF4-FFF2-40B4-BE49-F238E27FC236}">
                <a16:creationId xmlns:a16="http://schemas.microsoft.com/office/drawing/2014/main" id="{3EA01EE9-1F26-4977-A6A6-04F251B49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  <p:sp>
        <p:nvSpPr>
          <p:cNvPr id="696324" name="Rectangle 4">
            <a:extLst>
              <a:ext uri="{FF2B5EF4-FFF2-40B4-BE49-F238E27FC236}">
                <a16:creationId xmlns:a16="http://schemas.microsoft.com/office/drawing/2014/main" id="{F70F67B0-6FBF-4376-9364-22FCB38C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3886200"/>
            <a:ext cx="3565525" cy="27908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6327" name="Picture 7">
            <a:extLst>
              <a:ext uri="{FF2B5EF4-FFF2-40B4-BE49-F238E27FC236}">
                <a16:creationId xmlns:a16="http://schemas.microsoft.com/office/drawing/2014/main" id="{FE18CCBB-75F0-475D-88E3-8DD017D0D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03325"/>
            <a:ext cx="3327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28" name="Picture 8">
            <a:extLst>
              <a:ext uri="{FF2B5EF4-FFF2-40B4-BE49-F238E27FC236}">
                <a16:creationId xmlns:a16="http://schemas.microsoft.com/office/drawing/2014/main" id="{471357DF-0760-40EB-B7FD-3D37C4AFD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38" y="3983038"/>
            <a:ext cx="3322637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329" name="Picture 9">
            <a:extLst>
              <a:ext uri="{FF2B5EF4-FFF2-40B4-BE49-F238E27FC236}">
                <a16:creationId xmlns:a16="http://schemas.microsoft.com/office/drawing/2014/main" id="{27E2C19B-C5CF-43A3-AE80-EAC9898B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988" y="3979863"/>
            <a:ext cx="3371850" cy="259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30" name="Rectangle 10">
            <a:extLst>
              <a:ext uri="{FF2B5EF4-FFF2-40B4-BE49-F238E27FC236}">
                <a16:creationId xmlns:a16="http://schemas.microsoft.com/office/drawing/2014/main" id="{C385D317-5B73-4CE1-9A4F-705E4A396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0" y="1128713"/>
            <a:ext cx="3565525" cy="2757487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331" name="Rectangle 11">
            <a:extLst>
              <a:ext uri="{FF2B5EF4-FFF2-40B4-BE49-F238E27FC236}">
                <a16:creationId xmlns:a16="http://schemas.microsoft.com/office/drawing/2014/main" id="{B101D4E3-A9E1-45C2-880A-1FA936219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0" y="3894138"/>
            <a:ext cx="3565525" cy="279082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35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42" name="Rectangle 2">
            <a:extLst>
              <a:ext uri="{FF2B5EF4-FFF2-40B4-BE49-F238E27FC236}">
                <a16:creationId xmlns:a16="http://schemas.microsoft.com/office/drawing/2014/main" id="{E8A2C032-6D9D-4B6E-B02E-EC5ADA9063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Notice that we get an especially good picture of a function when rotation is used to give views from different vantage points. </a:t>
            </a:r>
          </a:p>
        </p:txBody>
      </p:sp>
      <p:sp>
        <p:nvSpPr>
          <p:cNvPr id="1085443" name="Rectangle 3">
            <a:extLst>
              <a:ext uri="{FF2B5EF4-FFF2-40B4-BE49-F238E27FC236}">
                <a16:creationId xmlns:a16="http://schemas.microsoft.com/office/drawing/2014/main" id="{50FA03F5-AC37-4C13-89D2-3B515E79F6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 BY COMPUTERS</a:t>
            </a:r>
          </a:p>
        </p:txBody>
      </p:sp>
      <p:grpSp>
        <p:nvGrpSpPr>
          <p:cNvPr id="1085448" name="Group 8">
            <a:extLst>
              <a:ext uri="{FF2B5EF4-FFF2-40B4-BE49-F238E27FC236}">
                <a16:creationId xmlns:a16="http://schemas.microsoft.com/office/drawing/2014/main" id="{28EC900D-3FC8-4C85-9220-1CBA120686B8}"/>
              </a:ext>
            </a:extLst>
          </p:cNvPr>
          <p:cNvGrpSpPr>
            <a:grpSpLocks/>
          </p:cNvGrpSpPr>
          <p:nvPr/>
        </p:nvGrpSpPr>
        <p:grpSpPr bwMode="auto">
          <a:xfrm>
            <a:off x="866775" y="3565525"/>
            <a:ext cx="7959725" cy="2976563"/>
            <a:chOff x="724" y="2171"/>
            <a:chExt cx="4876" cy="1900"/>
          </a:xfrm>
        </p:grpSpPr>
        <p:pic>
          <p:nvPicPr>
            <p:cNvPr id="1085444" name="Picture 4">
              <a:extLst>
                <a:ext uri="{FF2B5EF4-FFF2-40B4-BE49-F238E27FC236}">
                  <a16:creationId xmlns:a16="http://schemas.microsoft.com/office/drawing/2014/main" id="{AB3DB922-D68A-4470-A94D-160268B10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2171"/>
              <a:ext cx="2452" cy="1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5445" name="Picture 5">
              <a:extLst>
                <a:ext uri="{FF2B5EF4-FFF2-40B4-BE49-F238E27FC236}">
                  <a16:creationId xmlns:a16="http://schemas.microsoft.com/office/drawing/2014/main" id="{DD3C96FF-2BE3-462B-88C4-7931B29EE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" y="2172"/>
              <a:ext cx="2455" cy="1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85450" name="Rectangle 10">
            <a:extLst>
              <a:ext uri="{FF2B5EF4-FFF2-40B4-BE49-F238E27FC236}">
                <a16:creationId xmlns:a16="http://schemas.microsoft.com/office/drawing/2014/main" id="{E9147284-1B9B-419A-95BA-28CA199C1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8301038" cy="32543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013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3" name="Rectangle 3">
            <a:extLst>
              <a:ext uri="{FF2B5EF4-FFF2-40B4-BE49-F238E27FC236}">
                <a16:creationId xmlns:a16="http://schemas.microsoft.com/office/drawing/2014/main" id="{AC36E4F4-B5E4-4161-BCCC-0732455EC8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0863" y="850900"/>
            <a:ext cx="8572500" cy="5865813"/>
          </a:xfrm>
        </p:spPr>
        <p:txBody>
          <a:bodyPr/>
          <a:lstStyle/>
          <a:p>
            <a:r>
              <a:rPr lang="en-US" altLang="en-US" sz="4200" dirty="0"/>
              <a:t>Notice that </a:t>
            </a:r>
            <a:r>
              <a:rPr lang="en-US" altLang="en-US" sz="4200" i="1" dirty="0" err="1"/>
              <a:t>f</a:t>
            </a:r>
            <a:r>
              <a:rPr lang="en-US" altLang="en-US" sz="4200" i="1" baseline="-25000" dirty="0" err="1"/>
              <a:t>xy</a:t>
            </a:r>
            <a:r>
              <a:rPr lang="en-US" altLang="en-US" sz="4200" dirty="0"/>
              <a:t> = </a:t>
            </a:r>
            <a:r>
              <a:rPr lang="en-US" altLang="en-US" sz="4200" i="1" dirty="0" err="1"/>
              <a:t>f</a:t>
            </a:r>
            <a:r>
              <a:rPr lang="en-US" altLang="en-US" sz="4200" i="1" baseline="-25000" dirty="0" err="1"/>
              <a:t>yx</a:t>
            </a:r>
            <a:r>
              <a:rPr lang="en-US" altLang="en-US" sz="4200" dirty="0"/>
              <a:t> in the Example</a:t>
            </a:r>
          </a:p>
          <a:p>
            <a:pPr lvl="1"/>
            <a:endParaRPr lang="en-US" altLang="en-US" sz="4200" dirty="0"/>
          </a:p>
          <a:p>
            <a:pPr lvl="1"/>
            <a:endParaRPr lang="en-US" altLang="en-US" sz="2600" dirty="0"/>
          </a:p>
          <a:p>
            <a:pPr lvl="1"/>
            <a:r>
              <a:rPr lang="en-US" altLang="en-US" sz="2600" dirty="0"/>
              <a:t>This is not just a coincidence.</a:t>
            </a:r>
          </a:p>
          <a:p>
            <a:pPr lvl="1"/>
            <a:endParaRPr lang="en-US" altLang="en-US" sz="2600" dirty="0"/>
          </a:p>
          <a:p>
            <a:pPr lvl="1"/>
            <a:r>
              <a:rPr lang="en-US" altLang="en-US" sz="2600" dirty="0"/>
              <a:t>It turns out that the mixed partial derivatives </a:t>
            </a:r>
            <a:br>
              <a:rPr lang="en-US" altLang="en-US" sz="2600" dirty="0"/>
            </a:br>
            <a:r>
              <a:rPr lang="en-US" altLang="en-US" sz="2600" i="1" dirty="0" err="1"/>
              <a:t>f</a:t>
            </a:r>
            <a:r>
              <a:rPr lang="en-US" altLang="en-US" sz="2600" i="1" baseline="-25000" dirty="0" err="1"/>
              <a:t>xy</a:t>
            </a:r>
            <a:r>
              <a:rPr lang="en-US" altLang="en-US" sz="2600" dirty="0"/>
              <a:t> and </a:t>
            </a:r>
            <a:r>
              <a:rPr lang="en-US" altLang="en-US" sz="2600" i="1" dirty="0" err="1"/>
              <a:t>f</a:t>
            </a:r>
            <a:r>
              <a:rPr lang="en-US" altLang="en-US" sz="2600" i="1" baseline="-25000" dirty="0" err="1"/>
              <a:t>yx</a:t>
            </a:r>
            <a:r>
              <a:rPr lang="en-US" altLang="en-US" sz="2600" dirty="0"/>
              <a:t> are equal for most functions that </a:t>
            </a:r>
            <a:br>
              <a:rPr lang="en-US" altLang="en-US" sz="2600" dirty="0"/>
            </a:br>
            <a:r>
              <a:rPr lang="en-US" altLang="en-US" sz="2600" dirty="0"/>
              <a:t>one meets in practice.</a:t>
            </a:r>
          </a:p>
        </p:txBody>
      </p:sp>
      <p:sp>
        <p:nvSpPr>
          <p:cNvPr id="527364" name="Rectangle 4">
            <a:extLst>
              <a:ext uri="{FF2B5EF4-FFF2-40B4-BE49-F238E27FC236}">
                <a16:creationId xmlns:a16="http://schemas.microsoft.com/office/drawing/2014/main" id="{B315D615-4B10-4E47-9B5E-B0AFCD56EC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18774993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1" name="Rectangle 3">
            <a:extLst>
              <a:ext uri="{FF2B5EF4-FFF2-40B4-BE49-F238E27FC236}">
                <a16:creationId xmlns:a16="http://schemas.microsoft.com/office/drawing/2014/main" id="{C1F59D65-6F41-4C3B-9AA5-8FF727579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2138" y="904875"/>
            <a:ext cx="8572500" cy="5865813"/>
          </a:xfrm>
        </p:spPr>
        <p:txBody>
          <a:bodyPr/>
          <a:lstStyle/>
          <a:p>
            <a:r>
              <a:rPr lang="en-US" altLang="en-US"/>
              <a:t>The following theorem, discovered by </a:t>
            </a:r>
            <a:br>
              <a:rPr lang="en-US" altLang="en-US"/>
            </a:br>
            <a:r>
              <a:rPr lang="en-US" altLang="en-US"/>
              <a:t>the French mathematician Alexis Clairaut (1713–1765), gives conditions under which </a:t>
            </a:r>
            <a:br>
              <a:rPr lang="en-US" altLang="en-US"/>
            </a:br>
            <a:r>
              <a:rPr lang="en-US" altLang="en-US"/>
              <a:t>we can assert that </a:t>
            </a:r>
            <a:r>
              <a:rPr lang="en-US" altLang="en-US" i="1"/>
              <a:t>f</a:t>
            </a:r>
            <a:r>
              <a:rPr lang="en-US" altLang="en-US" i="1" baseline="-25000"/>
              <a:t>xy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 i="1" baseline="-25000"/>
              <a:t>yx 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pPr lvl="1"/>
            <a:r>
              <a:rPr lang="en-US" altLang="en-US"/>
              <a:t>The proof is given in Appendix F.</a:t>
            </a:r>
          </a:p>
        </p:txBody>
      </p:sp>
      <p:sp>
        <p:nvSpPr>
          <p:cNvPr id="529412" name="Rectangle 4">
            <a:extLst>
              <a:ext uri="{FF2B5EF4-FFF2-40B4-BE49-F238E27FC236}">
                <a16:creationId xmlns:a16="http://schemas.microsoft.com/office/drawing/2014/main" id="{0C59907E-67B8-4E2B-8AF4-45CB6FCB0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SECOND PARTIAL DERIVATIVES</a:t>
            </a:r>
          </a:p>
        </p:txBody>
      </p:sp>
    </p:spTree>
    <p:extLst>
      <p:ext uri="{BB962C8B-B14F-4D97-AF65-F5344CB8AC3E}">
        <p14:creationId xmlns:p14="http://schemas.microsoft.com/office/powerpoint/2010/main" val="4244872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>
            <a:extLst>
              <a:ext uri="{FF2B5EF4-FFF2-40B4-BE49-F238E27FC236}">
                <a16:creationId xmlns:a16="http://schemas.microsoft.com/office/drawing/2014/main" id="{D6CDFDA7-6561-4AA1-A39C-E13CAAFF0E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CLAIRAUT’S THEOREM</a:t>
            </a:r>
          </a:p>
        </p:txBody>
      </p:sp>
      <p:sp>
        <p:nvSpPr>
          <p:cNvPr id="530435" name="Rectangle 3">
            <a:extLst>
              <a:ext uri="{FF2B5EF4-FFF2-40B4-BE49-F238E27FC236}">
                <a16:creationId xmlns:a16="http://schemas.microsoft.com/office/drawing/2014/main" id="{CE631F1A-0E3C-4746-B6DC-EDEA48525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904875"/>
            <a:ext cx="8572500" cy="5865813"/>
          </a:xfrm>
        </p:spPr>
        <p:txBody>
          <a:bodyPr/>
          <a:lstStyle/>
          <a:p>
            <a:r>
              <a:rPr lang="en-US" altLang="en-US"/>
              <a:t>Suppose </a:t>
            </a:r>
            <a:r>
              <a:rPr lang="en-US" altLang="en-US" i="1"/>
              <a:t>f</a:t>
            </a:r>
            <a:r>
              <a:rPr lang="en-US" altLang="en-US"/>
              <a:t> is defined on a disk </a:t>
            </a:r>
            <a:r>
              <a:rPr lang="en-US" altLang="en-US" i="1"/>
              <a:t>D</a:t>
            </a:r>
            <a:r>
              <a:rPr lang="en-US" altLang="en-US"/>
              <a:t> that </a:t>
            </a:r>
            <a:br>
              <a:rPr lang="en-US" altLang="en-US"/>
            </a:br>
            <a:r>
              <a:rPr lang="en-US" altLang="en-US"/>
              <a:t>contains the point 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).</a:t>
            </a:r>
          </a:p>
          <a:p>
            <a:endParaRPr lang="en-US" altLang="en-US"/>
          </a:p>
          <a:p>
            <a:r>
              <a:rPr lang="en-US" altLang="en-US"/>
              <a:t>If the functions </a:t>
            </a:r>
            <a:r>
              <a:rPr lang="en-US" altLang="en-US" i="1"/>
              <a:t>f</a:t>
            </a:r>
            <a:r>
              <a:rPr lang="en-US" altLang="en-US" i="1" baseline="-25000"/>
              <a:t>xy</a:t>
            </a:r>
            <a:r>
              <a:rPr lang="en-US" altLang="en-US"/>
              <a:t> and </a:t>
            </a:r>
            <a:r>
              <a:rPr lang="en-US" altLang="en-US" i="1"/>
              <a:t>f</a:t>
            </a:r>
            <a:r>
              <a:rPr lang="en-US" altLang="en-US" i="1" baseline="-25000"/>
              <a:t>yx</a:t>
            </a:r>
            <a:r>
              <a:rPr lang="en-US" altLang="en-US"/>
              <a:t> are both </a:t>
            </a:r>
            <a:br>
              <a:rPr lang="en-US" altLang="en-US"/>
            </a:br>
            <a:r>
              <a:rPr lang="en-US" altLang="en-US"/>
              <a:t>continuous on </a:t>
            </a:r>
            <a:r>
              <a:rPr lang="en-US" altLang="en-US" i="1"/>
              <a:t>D</a:t>
            </a:r>
            <a:r>
              <a:rPr lang="en-US" altLang="en-US"/>
              <a:t>, then</a:t>
            </a:r>
          </a:p>
          <a:p>
            <a:pPr algn="ctr"/>
            <a:r>
              <a:rPr lang="en-US" altLang="en-US" i="1"/>
              <a:t>f</a:t>
            </a:r>
            <a:r>
              <a:rPr lang="en-US" altLang="en-US" i="1" baseline="-25000"/>
              <a:t>xy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 = </a:t>
            </a:r>
            <a:r>
              <a:rPr lang="en-US" altLang="en-US" i="1"/>
              <a:t>f</a:t>
            </a:r>
            <a:r>
              <a:rPr lang="en-US" altLang="en-US" i="1" baseline="-25000"/>
              <a:t>yx</a:t>
            </a:r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/>
              <a:t>, </a:t>
            </a:r>
            <a:r>
              <a:rPr lang="en-US" altLang="en-US" i="1"/>
              <a:t>b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5661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9" name="Rectangle 3">
            <a:extLst>
              <a:ext uri="{FF2B5EF4-FFF2-40B4-BE49-F238E27FC236}">
                <a16:creationId xmlns:a16="http://schemas.microsoft.com/office/drawing/2014/main" id="{D8D09088-4780-4939-AEE0-71335FC42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/>
              <a:t>Partial derivatives of order 3 or higher can also be defined.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For instance,</a:t>
            </a:r>
          </a:p>
          <a:p>
            <a:pPr lvl="1"/>
            <a:endParaRPr lang="en-US" altLang="en-US" sz="2600"/>
          </a:p>
          <a:p>
            <a:pPr lvl="1"/>
            <a:r>
              <a:rPr lang="en-US" altLang="en-US" sz="2600"/>
              <a:t>Using Clairaut’s Theorem, it can be shown that </a:t>
            </a:r>
            <a:br>
              <a:rPr lang="en-US" altLang="en-US" sz="2600"/>
            </a:br>
            <a:r>
              <a:rPr lang="en-US" altLang="en-US" sz="2600"/>
              <a:t>				</a:t>
            </a:r>
            <a:br>
              <a:rPr lang="en-US" altLang="en-US" sz="2600"/>
            </a:br>
            <a:r>
              <a:rPr lang="en-US" altLang="en-US" sz="2600"/>
              <a:t>				</a:t>
            </a:r>
            <a:r>
              <a:rPr lang="en-US" altLang="en-US" sz="2600" i="1"/>
              <a:t>f</a:t>
            </a:r>
            <a:r>
              <a:rPr lang="en-US" altLang="en-US" sz="2600" i="1" baseline="-25000"/>
              <a:t>xyy</a:t>
            </a:r>
            <a:r>
              <a:rPr lang="en-US" altLang="en-US" sz="2600"/>
              <a:t> = </a:t>
            </a:r>
            <a:r>
              <a:rPr lang="en-US" altLang="en-US" sz="2600" i="1"/>
              <a:t>f</a:t>
            </a:r>
            <a:r>
              <a:rPr lang="en-US" altLang="en-US" sz="2600" i="1" baseline="-25000"/>
              <a:t>yxy</a:t>
            </a:r>
            <a:r>
              <a:rPr lang="en-US" altLang="en-US" sz="2600"/>
              <a:t> = </a:t>
            </a:r>
            <a:r>
              <a:rPr lang="en-US" altLang="en-US" sz="2600" i="1"/>
              <a:t>f</a:t>
            </a:r>
            <a:r>
              <a:rPr lang="en-US" altLang="en-US" sz="2600" i="1" baseline="-25000"/>
              <a:t>yyx</a:t>
            </a:r>
            <a:r>
              <a:rPr lang="en-US" altLang="en-US" sz="2600"/>
              <a:t> </a:t>
            </a:r>
            <a:br>
              <a:rPr lang="en-US" altLang="en-US" sz="2600"/>
            </a:br>
            <a:br>
              <a:rPr lang="en-US" altLang="en-US" sz="2600"/>
            </a:br>
            <a:r>
              <a:rPr lang="en-US" altLang="en-US" sz="2600"/>
              <a:t>if these functions are continuous.</a:t>
            </a:r>
          </a:p>
        </p:txBody>
      </p:sp>
      <p:graphicFrame>
        <p:nvGraphicFramePr>
          <p:cNvPr id="531460" name="Object 4">
            <a:extLst>
              <a:ext uri="{FF2B5EF4-FFF2-40B4-BE49-F238E27FC236}">
                <a16:creationId xmlns:a16="http://schemas.microsoft.com/office/drawing/2014/main" id="{A1D10F48-2EF0-440E-9795-0C9B04B81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75025" y="2466975"/>
          <a:ext cx="5562600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0" name="Equation" r:id="rId4" imgW="2158920" imgH="482400" progId="Equation.DSMT4">
                  <p:embed/>
                </p:oleObj>
              </mc:Choice>
              <mc:Fallback>
                <p:oleObj name="Equation" r:id="rId4" imgW="2158920" imgH="482400" progId="Equation.DSMT4">
                  <p:embed/>
                  <p:pic>
                    <p:nvPicPr>
                      <p:cNvPr id="531460" name="Object 4">
                        <a:extLst>
                          <a:ext uri="{FF2B5EF4-FFF2-40B4-BE49-F238E27FC236}">
                            <a16:creationId xmlns:a16="http://schemas.microsoft.com/office/drawing/2014/main" id="{A1D10F48-2EF0-440E-9795-0C9B04B81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5025" y="2466975"/>
                        <a:ext cx="5562600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1461" name="Rectangle 5">
            <a:extLst>
              <a:ext uri="{FF2B5EF4-FFF2-40B4-BE49-F238E27FC236}">
                <a16:creationId xmlns:a16="http://schemas.microsoft.com/office/drawing/2014/main" id="{A1587374-9022-448F-A40E-7A60A62B97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HIGHER DERIVATIVES</a:t>
            </a:r>
          </a:p>
        </p:txBody>
      </p:sp>
    </p:spTree>
    <p:extLst>
      <p:ext uri="{BB962C8B-B14F-4D97-AF65-F5344CB8AC3E}">
        <p14:creationId xmlns:p14="http://schemas.microsoft.com/office/powerpoint/2010/main" val="7015982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7" name="Rectangle 3">
            <a:extLst>
              <a:ext uri="{FF2B5EF4-FFF2-40B4-BE49-F238E27FC236}">
                <a16:creationId xmlns:a16="http://schemas.microsoft.com/office/drawing/2014/main" id="{B028A848-A3CE-4D8B-B889-212CEEF087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71500" y="871538"/>
            <a:ext cx="8572500" cy="5865812"/>
          </a:xfrm>
        </p:spPr>
        <p:txBody>
          <a:bodyPr/>
          <a:lstStyle/>
          <a:p>
            <a:r>
              <a:rPr lang="en-US" altLang="en-US" sz="3800"/>
              <a:t>Calculate </a:t>
            </a:r>
            <a:r>
              <a:rPr lang="en-US" altLang="en-US" sz="3800" i="1"/>
              <a:t>f</a:t>
            </a:r>
            <a:r>
              <a:rPr lang="en-US" altLang="en-US" sz="3800" i="1" baseline="-25000"/>
              <a:t>xxyz </a:t>
            </a:r>
            <a:r>
              <a:rPr lang="en-US" altLang="en-US" sz="3800"/>
              <a:t>if </a:t>
            </a:r>
            <a:r>
              <a:rPr lang="en-US" altLang="en-US" sz="3800" i="1"/>
              <a:t>f</a:t>
            </a:r>
            <a:r>
              <a:rPr lang="en-US" altLang="en-US" sz="3800"/>
              <a:t>(</a:t>
            </a:r>
            <a:r>
              <a:rPr lang="en-US" altLang="en-US" sz="3800" i="1"/>
              <a:t>x</a:t>
            </a:r>
            <a:r>
              <a:rPr lang="en-US" altLang="en-US" sz="3800"/>
              <a:t>, </a:t>
            </a:r>
            <a:r>
              <a:rPr lang="en-US" altLang="en-US" sz="3800" i="1"/>
              <a:t>y</a:t>
            </a:r>
            <a:r>
              <a:rPr lang="en-US" altLang="en-US" sz="3800"/>
              <a:t>, </a:t>
            </a:r>
            <a:r>
              <a:rPr lang="en-US" altLang="en-US" sz="3800" i="1"/>
              <a:t>z</a:t>
            </a:r>
            <a:r>
              <a:rPr lang="en-US" altLang="en-US" sz="3800"/>
              <a:t>) = sin(3</a:t>
            </a:r>
            <a:r>
              <a:rPr lang="en-US" altLang="en-US" sz="3800" i="1"/>
              <a:t>x</a:t>
            </a:r>
            <a:r>
              <a:rPr lang="en-US" altLang="en-US" sz="3800"/>
              <a:t> + </a:t>
            </a:r>
            <a:r>
              <a:rPr lang="en-US" altLang="en-US" sz="3800" i="1"/>
              <a:t>yz</a:t>
            </a:r>
            <a:r>
              <a:rPr lang="en-US" altLang="en-US" sz="3800"/>
              <a:t>)</a:t>
            </a:r>
          </a:p>
          <a:p>
            <a:pPr lvl="1"/>
            <a:endParaRPr lang="en-US" altLang="en-US" sz="3800" i="1"/>
          </a:p>
          <a:p>
            <a:pPr lvl="1"/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 = 3 cos(3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yz</a:t>
            </a:r>
            <a:r>
              <a:rPr lang="en-US" altLang="en-US"/>
              <a:t>)</a:t>
            </a:r>
          </a:p>
          <a:p>
            <a:pPr lvl="1"/>
            <a:endParaRPr lang="en-US" altLang="en-US" i="1"/>
          </a:p>
          <a:p>
            <a:pPr lvl="1"/>
            <a:r>
              <a:rPr lang="en-US" altLang="en-US" i="1"/>
              <a:t>f</a:t>
            </a:r>
            <a:r>
              <a:rPr lang="en-US" altLang="en-US" i="1" baseline="-25000"/>
              <a:t>xx</a:t>
            </a:r>
            <a:r>
              <a:rPr lang="en-US" altLang="en-US"/>
              <a:t> = –9 sin(3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yz</a:t>
            </a:r>
            <a:r>
              <a:rPr lang="en-US" altLang="en-US"/>
              <a:t>)</a:t>
            </a:r>
          </a:p>
          <a:p>
            <a:pPr lvl="1"/>
            <a:endParaRPr lang="en-US" altLang="en-US" i="1"/>
          </a:p>
          <a:p>
            <a:pPr lvl="1"/>
            <a:r>
              <a:rPr lang="en-US" altLang="en-US" i="1"/>
              <a:t>f</a:t>
            </a:r>
            <a:r>
              <a:rPr lang="en-US" altLang="en-US" i="1" baseline="-25000"/>
              <a:t>xxy</a:t>
            </a:r>
            <a:r>
              <a:rPr lang="en-US" altLang="en-US"/>
              <a:t> = –9</a:t>
            </a:r>
            <a:r>
              <a:rPr lang="en-US" altLang="en-US" i="1"/>
              <a:t>z </a:t>
            </a:r>
            <a:r>
              <a:rPr lang="en-US" altLang="en-US"/>
              <a:t>cos(3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yz</a:t>
            </a:r>
            <a:r>
              <a:rPr lang="en-US" altLang="en-US"/>
              <a:t>)</a:t>
            </a:r>
          </a:p>
          <a:p>
            <a:pPr lvl="1"/>
            <a:endParaRPr lang="en-US" altLang="en-US" i="1"/>
          </a:p>
          <a:p>
            <a:pPr lvl="1"/>
            <a:r>
              <a:rPr lang="en-US" altLang="en-US" i="1"/>
              <a:t>f</a:t>
            </a:r>
            <a:r>
              <a:rPr lang="en-US" altLang="en-US" i="1" baseline="-25000"/>
              <a:t>xxyz</a:t>
            </a:r>
            <a:r>
              <a:rPr lang="en-US" altLang="en-US"/>
              <a:t> = –9 cos(3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yz</a:t>
            </a:r>
            <a:r>
              <a:rPr lang="en-US" altLang="en-US"/>
              <a:t>) + 9</a:t>
            </a:r>
            <a:r>
              <a:rPr lang="en-US" altLang="en-US" i="1"/>
              <a:t>yz </a:t>
            </a:r>
            <a:r>
              <a:rPr lang="en-US" altLang="en-US"/>
              <a:t>sin(3</a:t>
            </a:r>
            <a:r>
              <a:rPr lang="en-US" altLang="en-US" i="1"/>
              <a:t>x</a:t>
            </a:r>
            <a:r>
              <a:rPr lang="en-US" altLang="en-US"/>
              <a:t> + </a:t>
            </a:r>
            <a:r>
              <a:rPr lang="en-US" altLang="en-US" i="1"/>
              <a:t>yz</a:t>
            </a:r>
            <a:r>
              <a:rPr lang="en-US" altLang="en-US"/>
              <a:t>)</a:t>
            </a:r>
          </a:p>
        </p:txBody>
      </p:sp>
      <p:sp>
        <p:nvSpPr>
          <p:cNvPr id="533508" name="Text Box 4">
            <a:extLst>
              <a:ext uri="{FF2B5EF4-FFF2-40B4-BE49-F238E27FC236}">
                <a16:creationId xmlns:a16="http://schemas.microsoft.com/office/drawing/2014/main" id="{D9AE49D7-4A68-4941-B156-ED3C18A5D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5720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 dirty="0">
                <a:solidFill>
                  <a:srgbClr val="800000"/>
                </a:solidFill>
              </a:rPr>
              <a:t>Example </a:t>
            </a:r>
          </a:p>
        </p:txBody>
      </p:sp>
      <p:sp>
        <p:nvSpPr>
          <p:cNvPr id="533509" name="Rectangle 5">
            <a:extLst>
              <a:ext uri="{FF2B5EF4-FFF2-40B4-BE49-F238E27FC236}">
                <a16:creationId xmlns:a16="http://schemas.microsoft.com/office/drawing/2014/main" id="{C002B4A6-C217-44C8-9BF3-80EFD52B3E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HIGHER DERIVATIVES</a:t>
            </a:r>
          </a:p>
        </p:txBody>
      </p:sp>
    </p:spTree>
    <p:extLst>
      <p:ext uri="{BB962C8B-B14F-4D97-AF65-F5344CB8AC3E}">
        <p14:creationId xmlns:p14="http://schemas.microsoft.com/office/powerpoint/2010/main" val="21805513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81772C4-EA78-4744-AE25-09F215092D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8B606560-3FFC-42DE-B8CF-2D11D1315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Similarly, putting 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 in Equation 1, </a:t>
            </a:r>
            <a:br>
              <a:rPr lang="en-US" altLang="en-US"/>
            </a:br>
            <a:r>
              <a:rPr lang="en-US" altLang="en-US"/>
              <a:t>we get: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z</a:t>
            </a:r>
            <a:r>
              <a:rPr lang="en-US" altLang="en-US"/>
              <a:t> –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 = </a:t>
            </a:r>
            <a:r>
              <a:rPr lang="en-US" altLang="en-US" i="1"/>
              <a:t>b</a:t>
            </a:r>
            <a:r>
              <a:rPr lang="en-US" altLang="en-US"/>
              <a:t>(</a:t>
            </a:r>
            <a:r>
              <a:rPr lang="en-US" altLang="en-US" i="1"/>
              <a:t>y</a:t>
            </a:r>
            <a:r>
              <a:rPr lang="en-US" altLang="en-US"/>
              <a:t> –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</a:t>
            </a:r>
          </a:p>
          <a:p>
            <a:endParaRPr lang="en-US" altLang="en-US"/>
          </a:p>
          <a:p>
            <a:r>
              <a:rPr lang="en-US" altLang="en-US"/>
              <a:t>This must represent the tangent line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. </a:t>
            </a:r>
          </a:p>
          <a:p>
            <a:pPr lvl="1"/>
            <a:endParaRPr lang="en-US" altLang="en-US"/>
          </a:p>
          <a:p>
            <a:pPr lvl="1"/>
            <a:r>
              <a:rPr lang="en-US" altLang="en-US" sz="2800"/>
              <a:t>Thus, </a:t>
            </a:r>
            <a:r>
              <a:rPr lang="en-US" altLang="en-US" sz="2800" i="1"/>
              <a:t>b</a:t>
            </a:r>
            <a:r>
              <a:rPr lang="en-US" altLang="en-US" sz="2800"/>
              <a:t> = 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y</a:t>
            </a:r>
            <a:r>
              <a:rPr lang="en-US" altLang="en-US" sz="2800"/>
              <a:t>(</a:t>
            </a:r>
            <a:r>
              <a:rPr lang="en-US" altLang="en-US" sz="2800" i="1"/>
              <a:t>x</a:t>
            </a:r>
            <a:r>
              <a:rPr lang="en-US" altLang="en-US" sz="2800" baseline="-25000"/>
              <a:t>0</a:t>
            </a:r>
            <a:r>
              <a:rPr lang="en-US" altLang="en-US" sz="2800"/>
              <a:t>, </a:t>
            </a:r>
            <a:r>
              <a:rPr lang="en-US" altLang="en-US" sz="2800" i="1"/>
              <a:t>y</a:t>
            </a:r>
            <a:r>
              <a:rPr lang="en-US" altLang="en-US" sz="2800" baseline="-25000"/>
              <a:t>0</a:t>
            </a:r>
            <a:r>
              <a:rPr lang="en-US" altLang="en-US" sz="280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3934315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1F04510C-8A31-40A8-9D1D-69A797A2A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E16758FF-99A3-417A-8373-E299FF5499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Suppose a surface </a:t>
            </a:r>
            <a:r>
              <a:rPr lang="en-US" altLang="en-US" i="1"/>
              <a:t>S</a:t>
            </a:r>
            <a:r>
              <a:rPr lang="en-US" altLang="en-US"/>
              <a:t> has equation </a:t>
            </a:r>
            <a:r>
              <a:rPr lang="en-US" altLang="en-US" i="1"/>
              <a:t>z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), where </a:t>
            </a:r>
            <a:r>
              <a:rPr lang="en-US" altLang="en-US" i="1"/>
              <a:t>f</a:t>
            </a:r>
            <a:r>
              <a:rPr lang="en-US" altLang="en-US"/>
              <a:t> has continuous first partial derivatives.</a:t>
            </a:r>
          </a:p>
          <a:p>
            <a:endParaRPr lang="en-US" altLang="en-US"/>
          </a:p>
          <a:p>
            <a:r>
              <a:rPr lang="en-US" altLang="en-US"/>
              <a:t>Let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) be a point on </a:t>
            </a:r>
            <a:r>
              <a:rPr lang="en-US" altLang="en-US" i="1"/>
              <a:t>S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37867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6E20BE0F-1825-46F8-8FB0-4A5519AC54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5189CC8F-C181-4758-87E9-BB2EA1CB1F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As in Section 14.3, let </a:t>
            </a:r>
            <a:r>
              <a:rPr lang="en-US" altLang="en-US" i="1"/>
              <a:t>C</a:t>
            </a:r>
            <a:r>
              <a:rPr lang="en-US" altLang="en-US" baseline="-25000"/>
              <a:t>1</a:t>
            </a:r>
            <a:r>
              <a:rPr lang="en-US" altLang="en-US"/>
              <a:t> and </a:t>
            </a:r>
            <a:r>
              <a:rPr lang="en-US" altLang="en-US" i="1"/>
              <a:t>C</a:t>
            </a:r>
            <a:r>
              <a:rPr lang="en-US" altLang="en-US" baseline="-25000"/>
              <a:t>2</a:t>
            </a:r>
            <a:r>
              <a:rPr lang="en-US" altLang="en-US"/>
              <a:t> be the curves obtained by intersecting the vertical planes </a:t>
            </a:r>
            <a:br>
              <a:rPr lang="en-US" altLang="en-US"/>
            </a:b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 and </a:t>
            </a:r>
            <a:r>
              <a:rPr lang="en-US" altLang="en-US" i="1"/>
              <a:t>x</a:t>
            </a:r>
            <a:r>
              <a:rPr lang="en-US" altLang="en-US"/>
              <a:t> =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 with the surface </a:t>
            </a:r>
            <a:r>
              <a:rPr lang="en-US" altLang="en-US" i="1"/>
              <a:t>S</a:t>
            </a:r>
            <a:r>
              <a:rPr lang="en-US" altLang="en-US"/>
              <a:t>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Then, the point </a:t>
            </a:r>
            <a:r>
              <a:rPr lang="en-US" altLang="en-US" i="1"/>
              <a:t>P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lies on both </a:t>
            </a:r>
            <a:r>
              <a:rPr lang="en-US" altLang="en-US" i="1"/>
              <a:t>C</a:t>
            </a:r>
            <a:r>
              <a:rPr lang="en-US" altLang="en-US" baseline="-25000"/>
              <a:t>1</a:t>
            </a:r>
            <a:r>
              <a:rPr lang="en-US" altLang="en-US"/>
              <a:t> and </a:t>
            </a:r>
            <a:r>
              <a:rPr lang="en-US" altLang="en-US" i="1"/>
              <a:t>C</a:t>
            </a:r>
            <a:r>
              <a:rPr lang="en-US" altLang="en-US" baseline="-25000"/>
              <a:t>2</a:t>
            </a:r>
            <a:r>
              <a:rPr lang="en-US" altLang="en-US"/>
              <a:t>. </a:t>
            </a:r>
          </a:p>
        </p:txBody>
      </p:sp>
      <p:pic>
        <p:nvPicPr>
          <p:cNvPr id="144388" name="Picture 4">
            <a:extLst>
              <a:ext uri="{FF2B5EF4-FFF2-40B4-BE49-F238E27FC236}">
                <a16:creationId xmlns:a16="http://schemas.microsoft.com/office/drawing/2014/main" id="{77EAA3A8-451F-4A75-947A-12CF30AFC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3120"/>
          <a:stretch>
            <a:fillRect/>
          </a:stretch>
        </p:blipFill>
        <p:spPr bwMode="auto">
          <a:xfrm>
            <a:off x="5105400" y="3019425"/>
            <a:ext cx="3763963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4389" name="Rectangle 5">
            <a:extLst>
              <a:ext uri="{FF2B5EF4-FFF2-40B4-BE49-F238E27FC236}">
                <a16:creationId xmlns:a16="http://schemas.microsoft.com/office/drawing/2014/main" id="{58C17139-121D-4CE6-A6D6-152098B4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95600"/>
            <a:ext cx="4029075" cy="38147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9F68A1EB-DC00-4E06-A7BD-26631AE6E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5870FA4-BB5A-4EBE-BF66-5FE25D4703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 sz="3400"/>
              <a:t>Let </a:t>
            </a:r>
            <a:r>
              <a:rPr lang="en-US" altLang="en-US" sz="3400" i="1"/>
              <a:t>T</a:t>
            </a:r>
            <a:r>
              <a:rPr lang="en-US" altLang="en-US" sz="3400" baseline="-25000"/>
              <a:t>1</a:t>
            </a:r>
            <a:r>
              <a:rPr lang="en-US" altLang="en-US" sz="3400"/>
              <a:t> and </a:t>
            </a:r>
            <a:r>
              <a:rPr lang="en-US" altLang="en-US" sz="3400" i="1"/>
              <a:t>T</a:t>
            </a:r>
            <a:r>
              <a:rPr lang="en-US" altLang="en-US" sz="3400" baseline="-25000"/>
              <a:t>2</a:t>
            </a:r>
            <a:r>
              <a:rPr lang="en-US" altLang="en-US" sz="3400"/>
              <a:t> be the tangent lines to </a:t>
            </a:r>
            <a:br>
              <a:rPr lang="en-US" altLang="en-US" sz="3400"/>
            </a:br>
            <a:r>
              <a:rPr lang="en-US" altLang="en-US" sz="3400"/>
              <a:t>the curves </a:t>
            </a:r>
            <a:r>
              <a:rPr lang="en-US" altLang="en-US" sz="3400" i="1"/>
              <a:t>C</a:t>
            </a:r>
            <a:r>
              <a:rPr lang="en-US" altLang="en-US" sz="3400" baseline="-25000"/>
              <a:t>1</a:t>
            </a:r>
            <a:r>
              <a:rPr lang="en-US" altLang="en-US" sz="3400"/>
              <a:t> and </a:t>
            </a:r>
            <a:r>
              <a:rPr lang="en-US" altLang="en-US" sz="3400" i="1"/>
              <a:t>C</a:t>
            </a:r>
            <a:r>
              <a:rPr lang="en-US" altLang="en-US" sz="3400" baseline="-25000"/>
              <a:t>2</a:t>
            </a:r>
            <a:r>
              <a:rPr lang="en-US" altLang="en-US" sz="3400"/>
              <a:t> at the point </a:t>
            </a:r>
            <a:r>
              <a:rPr lang="en-US" altLang="en-US" sz="3400" i="1"/>
              <a:t>P</a:t>
            </a:r>
            <a:r>
              <a:rPr lang="en-US" altLang="en-US" sz="3400"/>
              <a:t>. </a:t>
            </a:r>
          </a:p>
        </p:txBody>
      </p:sp>
      <p:pic>
        <p:nvPicPr>
          <p:cNvPr id="77830" name="Picture 6">
            <a:extLst>
              <a:ext uri="{FF2B5EF4-FFF2-40B4-BE49-F238E27FC236}">
                <a16:creationId xmlns:a16="http://schemas.microsoft.com/office/drawing/2014/main" id="{9514CF8C-82A9-46C4-8825-98C556C8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3120"/>
          <a:stretch>
            <a:fillRect/>
          </a:stretch>
        </p:blipFill>
        <p:spPr bwMode="auto">
          <a:xfrm>
            <a:off x="5105400" y="3019425"/>
            <a:ext cx="3763963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1" name="Rectangle 7">
            <a:extLst>
              <a:ext uri="{FF2B5EF4-FFF2-40B4-BE49-F238E27FC236}">
                <a16:creationId xmlns:a16="http://schemas.microsoft.com/office/drawing/2014/main" id="{41171A85-1ED5-41EA-8044-4D99611728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95600"/>
            <a:ext cx="4029075" cy="38147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772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B94C5309-7DF2-4FF0-BD5B-3E4D39DC79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E36B12B9-5378-43CD-9938-97720ADA26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Then, the tangent plane</a:t>
            </a:r>
            <a:r>
              <a:rPr lang="en-US" altLang="en-US" b="1"/>
              <a:t> </a:t>
            </a:r>
            <a:r>
              <a:rPr lang="en-US" altLang="en-US"/>
              <a:t>to the surface </a:t>
            </a:r>
            <a:r>
              <a:rPr lang="en-US" altLang="en-US" i="1"/>
              <a:t>S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at the point </a:t>
            </a:r>
            <a:r>
              <a:rPr lang="en-US" altLang="en-US" i="1"/>
              <a:t>P</a:t>
            </a:r>
            <a:r>
              <a:rPr lang="en-US" altLang="en-US"/>
              <a:t> is defined to be the plane that contains both tangent lines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 and </a:t>
            </a:r>
            <a:r>
              <a:rPr lang="en-US" altLang="en-US" i="1"/>
              <a:t>T</a:t>
            </a:r>
            <a:r>
              <a:rPr lang="en-US" altLang="en-US" baseline="-25000"/>
              <a:t>2</a:t>
            </a:r>
            <a:r>
              <a:rPr lang="en-US" altLang="en-US"/>
              <a:t>.</a:t>
            </a:r>
          </a:p>
        </p:txBody>
      </p:sp>
      <p:pic>
        <p:nvPicPr>
          <p:cNvPr id="78854" name="Picture 6">
            <a:extLst>
              <a:ext uri="{FF2B5EF4-FFF2-40B4-BE49-F238E27FC236}">
                <a16:creationId xmlns:a16="http://schemas.microsoft.com/office/drawing/2014/main" id="{52BD2D8A-7953-450D-9916-66CB506CD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" r="3120"/>
          <a:stretch>
            <a:fillRect/>
          </a:stretch>
        </p:blipFill>
        <p:spPr bwMode="auto">
          <a:xfrm>
            <a:off x="5105400" y="3019425"/>
            <a:ext cx="3763963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55" name="Rectangle 7">
            <a:extLst>
              <a:ext uri="{FF2B5EF4-FFF2-40B4-BE49-F238E27FC236}">
                <a16:creationId xmlns:a16="http://schemas.microsoft.com/office/drawing/2014/main" id="{1AFAB1C4-F4CB-4D9B-B005-34ACE18B2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895600"/>
            <a:ext cx="4029075" cy="3814763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2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490" name="Rectangle 2">
            <a:extLst>
              <a:ext uri="{FF2B5EF4-FFF2-40B4-BE49-F238E27FC236}">
                <a16:creationId xmlns:a16="http://schemas.microsoft.com/office/drawing/2014/main" id="{A771A1CD-B7B7-4AE6-8960-0E1155238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In (a) and (b), the graph of </a:t>
            </a:r>
            <a:r>
              <a:rPr lang="en-US" altLang="en-US" i="1"/>
              <a:t>f</a:t>
            </a:r>
            <a:r>
              <a:rPr lang="en-US" altLang="en-US"/>
              <a:t> is very flat and close to the </a:t>
            </a:r>
            <a:r>
              <a:rPr lang="en-US" altLang="en-US" i="1"/>
              <a:t>xy</a:t>
            </a:r>
            <a:r>
              <a:rPr lang="en-US" altLang="en-US"/>
              <a:t>-plane except near the origin.</a:t>
            </a:r>
          </a:p>
          <a:p>
            <a:pPr lvl="1"/>
            <a:endParaRPr lang="en-US" altLang="en-US" sz="2400"/>
          </a:p>
          <a:p>
            <a:pPr lvl="1"/>
            <a:r>
              <a:rPr lang="en-US" altLang="en-US" sz="2400"/>
              <a:t>This is because </a:t>
            </a:r>
            <a:r>
              <a:rPr lang="en-US" altLang="en-US" sz="2400" i="1"/>
              <a:t>e </a:t>
            </a:r>
            <a:r>
              <a:rPr lang="en-US" altLang="en-US" sz="2400" baseline="30000"/>
              <a:t>–</a:t>
            </a:r>
            <a:r>
              <a:rPr lang="en-US" altLang="en-US" sz="2400" i="1" baseline="30000"/>
              <a:t>x</a:t>
            </a:r>
            <a:r>
              <a:rPr lang="en-US" altLang="en-US" sz="2400" baseline="58000"/>
              <a:t>2</a:t>
            </a:r>
            <a:r>
              <a:rPr lang="en-US" altLang="en-US" sz="2400" baseline="30000"/>
              <a:t>–</a:t>
            </a:r>
            <a:r>
              <a:rPr lang="en-US" altLang="en-US" sz="2400" i="1" baseline="30000"/>
              <a:t>y</a:t>
            </a:r>
            <a:r>
              <a:rPr lang="en-US" altLang="en-US" sz="2400" baseline="60000"/>
              <a:t>2</a:t>
            </a:r>
            <a:r>
              <a:rPr lang="en-US" altLang="en-US" sz="2400"/>
              <a:t> is small when </a:t>
            </a:r>
            <a:r>
              <a:rPr lang="en-US" altLang="en-US" sz="2400" i="1"/>
              <a:t>x</a:t>
            </a:r>
            <a:r>
              <a:rPr lang="en-US" altLang="en-US" sz="2400"/>
              <a:t> or </a:t>
            </a:r>
            <a:r>
              <a:rPr lang="en-US" altLang="en-US" sz="2400" i="1"/>
              <a:t>y</a:t>
            </a:r>
            <a:r>
              <a:rPr lang="en-US" altLang="en-US" sz="2400"/>
              <a:t> is large.</a:t>
            </a:r>
          </a:p>
        </p:txBody>
      </p:sp>
      <p:sp>
        <p:nvSpPr>
          <p:cNvPr id="1087491" name="Rectangle 3">
            <a:extLst>
              <a:ext uri="{FF2B5EF4-FFF2-40B4-BE49-F238E27FC236}">
                <a16:creationId xmlns:a16="http://schemas.microsoft.com/office/drawing/2014/main" id="{A9492124-23C9-40C7-A441-93B80092F3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GRAPHS BY COMPUTERS</a:t>
            </a:r>
          </a:p>
        </p:txBody>
      </p:sp>
      <p:grpSp>
        <p:nvGrpSpPr>
          <p:cNvPr id="1087496" name="Group 8">
            <a:extLst>
              <a:ext uri="{FF2B5EF4-FFF2-40B4-BE49-F238E27FC236}">
                <a16:creationId xmlns:a16="http://schemas.microsoft.com/office/drawing/2014/main" id="{2DE212CF-816F-4FB3-8067-6F04657081C7}"/>
              </a:ext>
            </a:extLst>
          </p:cNvPr>
          <p:cNvGrpSpPr>
            <a:grpSpLocks/>
          </p:cNvGrpSpPr>
          <p:nvPr/>
        </p:nvGrpSpPr>
        <p:grpSpPr bwMode="auto">
          <a:xfrm>
            <a:off x="866775" y="3565525"/>
            <a:ext cx="7959725" cy="2976563"/>
            <a:chOff x="724" y="2171"/>
            <a:chExt cx="4876" cy="1900"/>
          </a:xfrm>
        </p:grpSpPr>
        <p:pic>
          <p:nvPicPr>
            <p:cNvPr id="1087497" name="Picture 9">
              <a:extLst>
                <a:ext uri="{FF2B5EF4-FFF2-40B4-BE49-F238E27FC236}">
                  <a16:creationId xmlns:a16="http://schemas.microsoft.com/office/drawing/2014/main" id="{1B104ECC-C906-4E77-B1CB-C269DA0D3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" y="2171"/>
              <a:ext cx="2452" cy="1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7498" name="Picture 10">
              <a:extLst>
                <a:ext uri="{FF2B5EF4-FFF2-40B4-BE49-F238E27FC236}">
                  <a16:creationId xmlns:a16="http://schemas.microsoft.com/office/drawing/2014/main" id="{9DB8602B-B16F-45D5-95FE-96938D486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" y="2172"/>
              <a:ext cx="2455" cy="1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E45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87499" name="Rectangle 11">
            <a:extLst>
              <a:ext uri="{FF2B5EF4-FFF2-40B4-BE49-F238E27FC236}">
                <a16:creationId xmlns:a16="http://schemas.microsoft.com/office/drawing/2014/main" id="{8A538A65-02CC-4F38-A3DF-C7F8F3EFE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8301038" cy="32543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0125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7CB913B-989C-47DB-9C63-D0BC6C0EA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0E05D002-5F0C-4488-B402-026F275958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We will see in Section 14.6 that, if </a:t>
            </a:r>
            <a:r>
              <a:rPr lang="en-US" altLang="en-US" i="1"/>
              <a:t>C</a:t>
            </a:r>
            <a:r>
              <a:rPr lang="en-US" altLang="en-US"/>
              <a:t> is </a:t>
            </a:r>
            <a:br>
              <a:rPr lang="en-US" altLang="en-US"/>
            </a:br>
            <a:r>
              <a:rPr lang="en-US" altLang="en-US"/>
              <a:t>any other curve that lies on the surface </a:t>
            </a:r>
            <a:r>
              <a:rPr lang="en-US" altLang="en-US" i="1"/>
              <a:t>S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and passes through </a:t>
            </a:r>
            <a:r>
              <a:rPr lang="en-US" altLang="en-US" i="1"/>
              <a:t>P</a:t>
            </a:r>
            <a:r>
              <a:rPr lang="en-US" altLang="en-US"/>
              <a:t>, then its tangent line </a:t>
            </a:r>
            <a:br>
              <a:rPr lang="en-US" altLang="en-US"/>
            </a:br>
            <a:r>
              <a:rPr lang="en-US" altLang="en-US"/>
              <a:t>at </a:t>
            </a:r>
            <a:r>
              <a:rPr lang="en-US" altLang="en-US" i="1"/>
              <a:t>P</a:t>
            </a:r>
            <a:r>
              <a:rPr lang="en-US" altLang="en-US"/>
              <a:t> also lies in the tangent plane. </a:t>
            </a:r>
          </a:p>
        </p:txBody>
      </p:sp>
    </p:spTree>
    <p:extLst>
      <p:ext uri="{BB962C8B-B14F-4D97-AF65-F5344CB8AC3E}">
        <p14:creationId xmlns:p14="http://schemas.microsoft.com/office/powerpoint/2010/main" val="34930114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E10EE1AF-538A-48C1-BFD0-15601768B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9D6DE9C-1C9F-4B7E-AFA0-5778AAD5C0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Therefore, you can think of the tangent plane to </a:t>
            </a:r>
            <a:r>
              <a:rPr lang="en-US" altLang="en-US" i="1"/>
              <a:t>S</a:t>
            </a:r>
            <a:r>
              <a:rPr lang="en-US" altLang="en-US"/>
              <a:t> at </a:t>
            </a:r>
            <a:r>
              <a:rPr lang="en-US" altLang="en-US" i="1"/>
              <a:t>P</a:t>
            </a:r>
            <a:r>
              <a:rPr lang="en-US" altLang="en-US"/>
              <a:t> as consisting of all possible tangent lines at </a:t>
            </a:r>
            <a:r>
              <a:rPr lang="en-US" altLang="en-US" i="1"/>
              <a:t>P</a:t>
            </a:r>
            <a:r>
              <a:rPr lang="en-US" altLang="en-US"/>
              <a:t> to curves that lie on </a:t>
            </a:r>
            <a:r>
              <a:rPr lang="en-US" altLang="en-US" i="1"/>
              <a:t>S</a:t>
            </a:r>
            <a:r>
              <a:rPr lang="en-US" altLang="en-US"/>
              <a:t> and pass through </a:t>
            </a:r>
            <a:r>
              <a:rPr lang="en-US" altLang="en-US" i="1"/>
              <a:t>P</a:t>
            </a:r>
            <a:r>
              <a:rPr lang="en-US" altLang="en-US"/>
              <a:t>. 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 tangent plane at </a:t>
            </a:r>
            <a:r>
              <a:rPr lang="en-US" altLang="en-US" i="1"/>
              <a:t>P</a:t>
            </a:r>
            <a:r>
              <a:rPr lang="en-US" altLang="en-US"/>
              <a:t> is the plane that </a:t>
            </a:r>
            <a:br>
              <a:rPr lang="en-US" altLang="en-US"/>
            </a:br>
            <a:r>
              <a:rPr lang="en-US" altLang="en-US"/>
              <a:t>most closely approximates the surface </a:t>
            </a:r>
            <a:r>
              <a:rPr lang="en-US" altLang="en-US" i="1"/>
              <a:t>S</a:t>
            </a:r>
            <a:r>
              <a:rPr lang="en-US" altLang="en-US"/>
              <a:t> </a:t>
            </a:r>
            <a:br>
              <a:rPr lang="en-US" altLang="en-US"/>
            </a:br>
            <a:r>
              <a:rPr lang="en-US" altLang="en-US"/>
              <a:t>near the point </a:t>
            </a:r>
            <a:r>
              <a:rPr lang="en-US" altLang="en-US" i="1"/>
              <a:t>P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771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201FEC8F-D75A-438E-A88A-C4DD21431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E87C178-9093-42B2-8625-E734A215AA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 dirty="0"/>
              <a:t>We know from Equation 7 in Section 12.5 </a:t>
            </a:r>
            <a:br>
              <a:rPr lang="en-US" altLang="en-US" dirty="0"/>
            </a:br>
            <a:r>
              <a:rPr lang="en-US" altLang="en-US" dirty="0"/>
              <a:t>that any plane passing through the point </a:t>
            </a:r>
            <a:br>
              <a:rPr lang="en-US" altLang="en-US" dirty="0"/>
            </a:br>
            <a:r>
              <a:rPr lang="en-US" altLang="en-US" i="1" dirty="0"/>
              <a:t>P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baseline="-25000" dirty="0"/>
              <a:t>0</a:t>
            </a:r>
            <a:r>
              <a:rPr lang="en-US" altLang="en-US" dirty="0"/>
              <a:t>, </a:t>
            </a:r>
            <a:r>
              <a:rPr lang="en-US" altLang="en-US" i="1" dirty="0"/>
              <a:t>y</a:t>
            </a:r>
            <a:r>
              <a:rPr lang="en-US" altLang="en-US" baseline="-25000" dirty="0"/>
              <a:t>0</a:t>
            </a:r>
            <a:r>
              <a:rPr lang="en-US" altLang="en-US" dirty="0"/>
              <a:t>, </a:t>
            </a:r>
            <a:r>
              <a:rPr lang="en-US" altLang="en-US" i="1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/>
              <a:t>) has  an equation of the form </a:t>
            </a:r>
          </a:p>
          <a:p>
            <a:pPr algn="ctr"/>
            <a:endParaRPr lang="en-US" altLang="en-US" i="1" dirty="0"/>
          </a:p>
          <a:p>
            <a:pPr algn="ctr"/>
            <a:r>
              <a:rPr lang="en-US" altLang="en-US" i="1" dirty="0"/>
              <a:t>A</a:t>
            </a:r>
            <a:r>
              <a:rPr lang="en-US" altLang="en-US" dirty="0"/>
              <a:t>(</a:t>
            </a:r>
            <a:r>
              <a:rPr lang="en-US" altLang="en-US" i="1" dirty="0"/>
              <a:t>x</a:t>
            </a:r>
            <a:r>
              <a:rPr lang="en-US" altLang="en-US" dirty="0"/>
              <a:t> – </a:t>
            </a:r>
            <a:r>
              <a:rPr lang="en-US" altLang="en-US" i="1" dirty="0"/>
              <a:t>x</a:t>
            </a:r>
            <a:r>
              <a:rPr lang="en-US" altLang="en-US" baseline="-25000" dirty="0"/>
              <a:t>0</a:t>
            </a:r>
            <a:r>
              <a:rPr lang="en-US" altLang="en-US" dirty="0"/>
              <a:t>) + </a:t>
            </a:r>
            <a:r>
              <a:rPr lang="en-US" altLang="en-US" i="1" dirty="0"/>
              <a:t>B</a:t>
            </a:r>
            <a:r>
              <a:rPr lang="en-US" altLang="en-US" dirty="0"/>
              <a:t>(</a:t>
            </a:r>
            <a:r>
              <a:rPr lang="en-US" altLang="en-US" i="1" dirty="0"/>
              <a:t>y</a:t>
            </a:r>
            <a:r>
              <a:rPr lang="en-US" altLang="en-US" dirty="0"/>
              <a:t> – </a:t>
            </a:r>
            <a:r>
              <a:rPr lang="en-US" altLang="en-US" i="1" dirty="0"/>
              <a:t>y</a:t>
            </a:r>
            <a:r>
              <a:rPr lang="en-US" altLang="en-US" baseline="-25000" dirty="0"/>
              <a:t>0</a:t>
            </a:r>
            <a:r>
              <a:rPr lang="en-US" altLang="en-US" dirty="0"/>
              <a:t>) + </a:t>
            </a:r>
            <a:r>
              <a:rPr lang="en-US" altLang="en-US" i="1" dirty="0"/>
              <a:t>C</a:t>
            </a:r>
            <a:r>
              <a:rPr lang="en-US" altLang="en-US" dirty="0"/>
              <a:t>(</a:t>
            </a:r>
            <a:r>
              <a:rPr lang="en-US" altLang="en-US" i="1" dirty="0"/>
              <a:t>z</a:t>
            </a:r>
            <a:r>
              <a:rPr lang="en-US" altLang="en-US" dirty="0"/>
              <a:t> – </a:t>
            </a:r>
            <a:r>
              <a:rPr lang="en-US" altLang="en-US" i="1" dirty="0"/>
              <a:t>z</a:t>
            </a:r>
            <a:r>
              <a:rPr lang="en-US" altLang="en-US" baseline="-25000" dirty="0"/>
              <a:t>0</a:t>
            </a:r>
            <a:r>
              <a:rPr lang="en-US" altLang="en-US" dirty="0"/>
              <a:t>) = 0</a:t>
            </a:r>
          </a:p>
        </p:txBody>
      </p:sp>
    </p:spTree>
    <p:extLst>
      <p:ext uri="{BB962C8B-B14F-4D97-AF65-F5344CB8AC3E}">
        <p14:creationId xmlns:p14="http://schemas.microsoft.com/office/powerpoint/2010/main" val="18180738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AAE430D3-4C26-40AF-8477-D54D6E492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054FC0DA-767C-4ED1-B89C-3F94E8DDDB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By dividing that equation by </a:t>
            </a:r>
            <a:r>
              <a:rPr lang="en-US" altLang="en-US" i="1"/>
              <a:t>C</a:t>
            </a:r>
            <a:r>
              <a:rPr lang="en-US" altLang="en-US"/>
              <a:t> and letting </a:t>
            </a:r>
            <a:br>
              <a:rPr lang="en-US" altLang="en-US"/>
            </a:br>
            <a:r>
              <a:rPr lang="en-US" altLang="en-US" i="1"/>
              <a:t>a</a:t>
            </a:r>
            <a:r>
              <a:rPr lang="en-US" altLang="en-US"/>
              <a:t> = –</a:t>
            </a:r>
            <a:r>
              <a:rPr lang="en-US" altLang="en-US" i="1"/>
              <a:t>A</a:t>
            </a:r>
            <a:r>
              <a:rPr lang="en-US" altLang="en-US"/>
              <a:t>/</a:t>
            </a:r>
            <a:r>
              <a:rPr lang="en-US" altLang="en-US" i="1"/>
              <a:t>C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 = –</a:t>
            </a:r>
            <a:r>
              <a:rPr lang="en-US" altLang="en-US" i="1"/>
              <a:t>B</a:t>
            </a:r>
            <a:r>
              <a:rPr lang="en-US" altLang="en-US"/>
              <a:t>/</a:t>
            </a:r>
            <a:r>
              <a:rPr lang="en-US" altLang="en-US" i="1"/>
              <a:t>C</a:t>
            </a:r>
            <a:r>
              <a:rPr lang="en-US" altLang="en-US"/>
              <a:t>, we can write it in </a:t>
            </a:r>
            <a:br>
              <a:rPr lang="en-US" altLang="en-US"/>
            </a:br>
            <a:r>
              <a:rPr lang="en-US" altLang="en-US"/>
              <a:t>the form </a:t>
            </a:r>
          </a:p>
          <a:p>
            <a:pPr algn="ctr"/>
            <a:endParaRPr lang="en-US" altLang="en-US" i="1"/>
          </a:p>
          <a:p>
            <a:pPr algn="ctr"/>
            <a:r>
              <a:rPr lang="en-US" altLang="en-US" i="1"/>
              <a:t>z</a:t>
            </a:r>
            <a:r>
              <a:rPr lang="en-US" altLang="en-US"/>
              <a:t> –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 = </a:t>
            </a:r>
            <a:r>
              <a:rPr lang="en-US" altLang="en-US" i="1"/>
              <a:t>a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 –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) + </a:t>
            </a:r>
            <a:r>
              <a:rPr lang="en-US" altLang="en-US" i="1"/>
              <a:t>b</a:t>
            </a:r>
            <a:r>
              <a:rPr lang="en-US" altLang="en-US"/>
              <a:t>(</a:t>
            </a:r>
            <a:r>
              <a:rPr lang="en-US" altLang="en-US" i="1"/>
              <a:t>y</a:t>
            </a:r>
            <a:r>
              <a:rPr lang="en-US" altLang="en-US"/>
              <a:t> –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</a:t>
            </a:r>
            <a:endParaRPr lang="en-US" altLang="en-US" baseline="-25000"/>
          </a:p>
        </p:txBody>
      </p:sp>
      <p:sp>
        <p:nvSpPr>
          <p:cNvPr id="82948" name="Text Box 4">
            <a:extLst>
              <a:ext uri="{FF2B5EF4-FFF2-40B4-BE49-F238E27FC236}">
                <a16:creationId xmlns:a16="http://schemas.microsoft.com/office/drawing/2014/main" id="{97FC1E73-5403-404B-8BD1-C8D0280BF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1</a:t>
            </a:r>
          </a:p>
        </p:txBody>
      </p:sp>
    </p:spTree>
    <p:extLst>
      <p:ext uri="{BB962C8B-B14F-4D97-AF65-F5344CB8AC3E}">
        <p14:creationId xmlns:p14="http://schemas.microsoft.com/office/powerpoint/2010/main" val="7058661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EF046D7C-9204-4350-AF5B-0273F05908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A17E252-0ECF-4815-95CD-98B7EDFD6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If Equation 1 represents the tangent plane </a:t>
            </a:r>
            <a:br>
              <a:rPr lang="en-US" altLang="en-US"/>
            </a:br>
            <a:r>
              <a:rPr lang="en-US" altLang="en-US"/>
              <a:t>at </a:t>
            </a:r>
            <a:r>
              <a:rPr lang="en-US" altLang="en-US" i="1"/>
              <a:t>P</a:t>
            </a:r>
            <a:r>
              <a:rPr lang="en-US" altLang="en-US"/>
              <a:t>, then its intersection with the plane </a:t>
            </a:r>
            <a:r>
              <a:rPr lang="en-US" altLang="en-US" i="1"/>
              <a:t>y</a:t>
            </a:r>
            <a:r>
              <a:rPr lang="en-US" altLang="en-US"/>
              <a:t> =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 must be the tangent line </a:t>
            </a:r>
            <a:r>
              <a:rPr lang="en-US" altLang="en-US" i="1"/>
              <a:t>T</a:t>
            </a:r>
            <a:r>
              <a:rPr lang="en-US" altLang="en-US" baseline="-25000"/>
              <a:t>1</a:t>
            </a:r>
            <a:r>
              <a:rPr lang="en-US" altLang="en-US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5563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BA897E72-E4F4-4AB8-82C6-6B2C5846FB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11D9B46-E101-414F-A20C-528EB2A716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400"/>
              <a:t>Setting </a:t>
            </a:r>
            <a:r>
              <a:rPr lang="en-US" altLang="en-US" sz="3400" i="1"/>
              <a:t>y</a:t>
            </a:r>
            <a:r>
              <a:rPr lang="en-US" altLang="en-US" sz="3400"/>
              <a:t> = </a:t>
            </a:r>
            <a:r>
              <a:rPr lang="en-US" altLang="en-US" sz="3400" i="1"/>
              <a:t>y</a:t>
            </a:r>
            <a:r>
              <a:rPr lang="en-US" altLang="en-US" sz="3400" baseline="-25000"/>
              <a:t>0</a:t>
            </a:r>
            <a:r>
              <a:rPr lang="en-US" altLang="en-US" sz="3400"/>
              <a:t> in Equation 1 </a:t>
            </a:r>
            <a:br>
              <a:rPr lang="en-US" altLang="en-US" sz="3400"/>
            </a:br>
            <a:r>
              <a:rPr lang="en-US" altLang="en-US" sz="3400"/>
              <a:t>gives:  </a:t>
            </a:r>
          </a:p>
          <a:p>
            <a:pPr algn="ctr"/>
            <a:r>
              <a:rPr lang="en-US" altLang="en-US" sz="3400" i="1"/>
              <a:t>z</a:t>
            </a:r>
            <a:r>
              <a:rPr lang="en-US" altLang="en-US" sz="3400"/>
              <a:t> – </a:t>
            </a:r>
            <a:r>
              <a:rPr lang="en-US" altLang="en-US" sz="3400" i="1"/>
              <a:t>z</a:t>
            </a:r>
            <a:r>
              <a:rPr lang="en-US" altLang="en-US" sz="3400" baseline="-25000"/>
              <a:t>0</a:t>
            </a:r>
            <a:r>
              <a:rPr lang="en-US" altLang="en-US" sz="3400"/>
              <a:t> = </a:t>
            </a:r>
            <a:r>
              <a:rPr lang="en-US" altLang="en-US" sz="3400" i="1"/>
              <a:t>a</a:t>
            </a:r>
            <a:r>
              <a:rPr lang="en-US" altLang="en-US" sz="3400"/>
              <a:t>(</a:t>
            </a:r>
            <a:r>
              <a:rPr lang="en-US" altLang="en-US" sz="3400" i="1"/>
              <a:t>x</a:t>
            </a:r>
            <a:r>
              <a:rPr lang="en-US" altLang="en-US" sz="3400"/>
              <a:t> – </a:t>
            </a:r>
            <a:r>
              <a:rPr lang="en-US" altLang="en-US" sz="3400" i="1"/>
              <a:t>x</a:t>
            </a:r>
            <a:r>
              <a:rPr lang="en-US" altLang="en-US" sz="3400" baseline="-25000"/>
              <a:t>0</a:t>
            </a:r>
            <a:r>
              <a:rPr lang="en-US" altLang="en-US" sz="3400"/>
              <a:t>) </a:t>
            </a:r>
            <a:br>
              <a:rPr lang="en-US" altLang="en-US" sz="3400"/>
            </a:br>
            <a:r>
              <a:rPr lang="en-US" altLang="en-US" sz="3400" i="1"/>
              <a:t>y</a:t>
            </a:r>
            <a:r>
              <a:rPr lang="en-US" altLang="en-US" sz="3400"/>
              <a:t> = </a:t>
            </a:r>
            <a:r>
              <a:rPr lang="en-US" altLang="en-US" sz="3400" i="1"/>
              <a:t>y</a:t>
            </a:r>
            <a:r>
              <a:rPr lang="en-US" altLang="en-US" sz="3400" baseline="-25000"/>
              <a:t>0</a:t>
            </a:r>
          </a:p>
          <a:p>
            <a:pPr lvl="1"/>
            <a:endParaRPr lang="en-US" altLang="en-US" sz="3400"/>
          </a:p>
          <a:p>
            <a:pPr lvl="1"/>
            <a:r>
              <a:rPr lang="en-US" altLang="en-US"/>
              <a:t>We recognize these as the equations </a:t>
            </a:r>
            <a:br>
              <a:rPr lang="en-US" altLang="en-US"/>
            </a:br>
            <a:r>
              <a:rPr lang="en-US" altLang="en-US"/>
              <a:t>(in point-slope form) of a line with slope </a:t>
            </a:r>
            <a:r>
              <a:rPr lang="en-US" altLang="en-US" i="1"/>
              <a:t>a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2584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5C62368F-1C88-4AE7-A56D-D35E3B164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E72866C3-927E-4B9F-B885-1A56A3A99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 sz="3400" dirty="0"/>
              <a:t>However, we know that the slope of the tangent </a:t>
            </a:r>
            <a:r>
              <a:rPr lang="en-US" altLang="en-US" sz="3400" i="1" dirty="0"/>
              <a:t>T</a:t>
            </a:r>
            <a:r>
              <a:rPr lang="en-US" altLang="en-US" sz="3400" baseline="-25000" dirty="0"/>
              <a:t>1</a:t>
            </a:r>
            <a:r>
              <a:rPr lang="en-US" altLang="en-US" sz="3400" dirty="0"/>
              <a:t> is </a:t>
            </a:r>
            <a:r>
              <a:rPr lang="en-US" altLang="en-US" sz="3400" i="1" dirty="0" err="1"/>
              <a:t>f</a:t>
            </a:r>
            <a:r>
              <a:rPr lang="en-US" altLang="en-US" sz="3400" i="1" baseline="-25000" dirty="0" err="1"/>
              <a:t>x</a:t>
            </a:r>
            <a:r>
              <a:rPr lang="en-US" altLang="en-US" sz="3400" dirty="0"/>
              <a:t>(</a:t>
            </a:r>
            <a:r>
              <a:rPr lang="en-US" altLang="en-US" sz="3400" i="1" dirty="0"/>
              <a:t>x</a:t>
            </a:r>
            <a:r>
              <a:rPr lang="en-US" altLang="en-US" sz="3400" baseline="-25000" dirty="0"/>
              <a:t>0</a:t>
            </a:r>
            <a:r>
              <a:rPr lang="en-US" altLang="en-US" sz="3400" dirty="0"/>
              <a:t>, </a:t>
            </a:r>
            <a:r>
              <a:rPr lang="en-US" altLang="en-US" sz="3400" i="1" dirty="0"/>
              <a:t>y</a:t>
            </a:r>
            <a:r>
              <a:rPr lang="en-US" altLang="en-US" sz="3400" baseline="-25000" dirty="0"/>
              <a:t>0</a:t>
            </a:r>
            <a:r>
              <a:rPr lang="en-US" altLang="en-US" sz="3400" dirty="0"/>
              <a:t>). </a:t>
            </a:r>
          </a:p>
          <a:p>
            <a:endParaRPr lang="en-US" altLang="en-US" sz="3400" dirty="0"/>
          </a:p>
          <a:p>
            <a:pPr lvl="1"/>
            <a:r>
              <a:rPr lang="en-US" altLang="en-US" sz="2800" dirty="0"/>
              <a:t>Therefore, </a:t>
            </a:r>
            <a:r>
              <a:rPr lang="en-US" altLang="en-US" sz="2800" i="1" dirty="0"/>
              <a:t>a</a:t>
            </a:r>
            <a:r>
              <a:rPr lang="en-US" altLang="en-US" sz="2800" dirty="0"/>
              <a:t> = </a:t>
            </a:r>
            <a:r>
              <a:rPr lang="en-US" altLang="en-US" sz="2800" i="1" dirty="0" err="1"/>
              <a:t>f</a:t>
            </a:r>
            <a:r>
              <a:rPr lang="en-US" altLang="en-US" sz="2800" i="1" baseline="-25000" dirty="0" err="1"/>
              <a:t>x</a:t>
            </a:r>
            <a:r>
              <a:rPr lang="en-US" altLang="en-US" sz="2800" dirty="0"/>
              <a:t>(</a:t>
            </a:r>
            <a:r>
              <a:rPr lang="en-US" altLang="en-US" sz="2800" i="1" dirty="0"/>
              <a:t>x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, </a:t>
            </a:r>
            <a:r>
              <a:rPr lang="en-US" altLang="en-US" sz="2800" i="1" dirty="0"/>
              <a:t>y</a:t>
            </a:r>
            <a:r>
              <a:rPr lang="en-US" altLang="en-US" sz="2800" baseline="-25000" dirty="0"/>
              <a:t>0</a:t>
            </a:r>
            <a:r>
              <a:rPr lang="en-US" altLang="en-US" sz="2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113524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BDE7E40C-4004-4EA6-98A2-40753519B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1FDAE873-E302-4AAA-BDC8-4960B8CB2C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Suppose </a:t>
            </a:r>
            <a:r>
              <a:rPr lang="en-US" altLang="en-US" i="1"/>
              <a:t>f</a:t>
            </a:r>
            <a:r>
              <a:rPr lang="en-US" altLang="en-US"/>
              <a:t> has continuous partial derivatives. </a:t>
            </a:r>
          </a:p>
          <a:p>
            <a:endParaRPr lang="en-US" altLang="en-US"/>
          </a:p>
          <a:p>
            <a:r>
              <a:rPr lang="en-US" altLang="en-US"/>
              <a:t>An equation of the tangent plane to the surface z =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at the point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is:</a:t>
            </a:r>
          </a:p>
          <a:p>
            <a:r>
              <a:rPr lang="en-US" altLang="en-US" i="1"/>
              <a:t>   z –</a:t>
            </a:r>
            <a:r>
              <a:rPr lang="en-US" altLang="en-US"/>
              <a:t> </a:t>
            </a:r>
            <a:r>
              <a:rPr lang="en-US" altLang="en-US" i="1"/>
              <a:t>z</a:t>
            </a:r>
            <a:r>
              <a:rPr lang="en-US" altLang="en-US" baseline="-25000"/>
              <a:t>0</a:t>
            </a:r>
            <a:r>
              <a:rPr lang="en-US" altLang="en-US"/>
              <a:t> = 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)(</a:t>
            </a:r>
            <a:r>
              <a:rPr lang="en-US" altLang="en-US" i="1"/>
              <a:t>x –</a:t>
            </a:r>
            <a:r>
              <a:rPr lang="en-US" altLang="en-US"/>
              <a:t> 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) + 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 baseline="-25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)(</a:t>
            </a:r>
            <a:r>
              <a:rPr lang="en-US" altLang="en-US" i="1"/>
              <a:t>y –</a:t>
            </a:r>
            <a:r>
              <a:rPr lang="en-US" altLang="en-US"/>
              <a:t> </a:t>
            </a:r>
            <a:r>
              <a:rPr lang="en-US" altLang="en-US" i="1"/>
              <a:t>y</a:t>
            </a:r>
            <a:r>
              <a:rPr lang="en-US" altLang="en-US" baseline="-25000"/>
              <a:t>0</a:t>
            </a:r>
            <a:r>
              <a:rPr lang="en-US" altLang="en-US"/>
              <a:t>) </a:t>
            </a:r>
          </a:p>
        </p:txBody>
      </p:sp>
      <p:sp>
        <p:nvSpPr>
          <p:cNvPr id="88068" name="Text Box 4">
            <a:extLst>
              <a:ext uri="{FF2B5EF4-FFF2-40B4-BE49-F238E27FC236}">
                <a16:creationId xmlns:a16="http://schemas.microsoft.com/office/drawing/2014/main" id="{50896C9E-99BF-4544-8F51-AB94ABFED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Equation 2</a:t>
            </a:r>
          </a:p>
        </p:txBody>
      </p:sp>
    </p:spTree>
    <p:extLst>
      <p:ext uri="{BB962C8B-B14F-4D97-AF65-F5344CB8AC3E}">
        <p14:creationId xmlns:p14="http://schemas.microsoft.com/office/powerpoint/2010/main" val="919055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6DA524DE-2BB1-463F-AEF7-B37DEF6830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4D52E649-A899-4582-BD9C-595A63653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7213" y="874713"/>
            <a:ext cx="8572500" cy="5865812"/>
          </a:xfrm>
        </p:spPr>
        <p:txBody>
          <a:bodyPr/>
          <a:lstStyle/>
          <a:p>
            <a:r>
              <a:rPr lang="en-US" altLang="en-US" sz="3400"/>
              <a:t>Find the tangent plane to the elliptic paraboloid </a:t>
            </a:r>
            <a:r>
              <a:rPr lang="en-US" altLang="en-US" sz="3400" i="1"/>
              <a:t>z</a:t>
            </a:r>
            <a:r>
              <a:rPr lang="en-US" altLang="en-US" sz="3400"/>
              <a:t> = 2</a:t>
            </a:r>
            <a:r>
              <a:rPr lang="en-US" altLang="en-US" sz="3400" i="1"/>
              <a:t>x</a:t>
            </a:r>
            <a:r>
              <a:rPr lang="en-US" altLang="en-US" sz="3400" baseline="30000"/>
              <a:t>2</a:t>
            </a:r>
            <a:r>
              <a:rPr lang="en-US" altLang="en-US" sz="3400"/>
              <a:t> + </a:t>
            </a:r>
            <a:r>
              <a:rPr lang="en-US" altLang="en-US" sz="3400" i="1"/>
              <a:t>y</a:t>
            </a:r>
            <a:r>
              <a:rPr lang="en-US" altLang="en-US" sz="3400" baseline="30000"/>
              <a:t>2</a:t>
            </a:r>
            <a:r>
              <a:rPr lang="en-US" altLang="en-US" sz="3400"/>
              <a:t> at the point (1, 1, 3).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Let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2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Then, </a:t>
            </a:r>
            <a:br>
              <a:rPr lang="en-US" altLang="en-US"/>
            </a:br>
            <a:r>
              <a:rPr lang="en-US" altLang="en-US"/>
              <a:t>		</a:t>
            </a:r>
            <a:r>
              <a:rPr lang="en-US" altLang="en-US" i="1"/>
              <a:t>f</a:t>
            </a:r>
            <a:r>
              <a:rPr lang="en-US" altLang="en-US" i="1" baseline="-25000"/>
              <a:t>x</a:t>
            </a:r>
            <a:r>
              <a:rPr lang="en-US" altLang="en-US"/>
              <a:t>(</a:t>
            </a:r>
            <a:r>
              <a:rPr lang="en-US" altLang="en-US" i="1"/>
              <a:t>x, y</a:t>
            </a:r>
            <a:r>
              <a:rPr lang="en-US" altLang="en-US"/>
              <a:t>) = 4</a:t>
            </a:r>
            <a:r>
              <a:rPr lang="en-US" altLang="en-US" i="1"/>
              <a:t>x</a:t>
            </a:r>
            <a:r>
              <a:rPr lang="en-US" altLang="en-US"/>
              <a:t>		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</a:t>
            </a:r>
            <a:r>
              <a:rPr lang="en-US" altLang="en-US" i="1"/>
              <a:t>x, y</a:t>
            </a:r>
            <a:r>
              <a:rPr lang="en-US" altLang="en-US"/>
              <a:t>) = 2</a:t>
            </a:r>
            <a:r>
              <a:rPr lang="en-US" altLang="en-US" i="1"/>
              <a:t>y </a:t>
            </a:r>
            <a:br>
              <a:rPr lang="en-US" altLang="en-US" i="1"/>
            </a:br>
            <a:r>
              <a:rPr lang="en-US" altLang="en-US" i="1"/>
              <a:t>		</a:t>
            </a:r>
            <a:br>
              <a:rPr lang="en-US" altLang="en-US" i="1"/>
            </a:br>
            <a:r>
              <a:rPr lang="en-US" altLang="en-US" i="1"/>
              <a:t>		f</a:t>
            </a:r>
            <a:r>
              <a:rPr lang="en-US" altLang="en-US" i="1" baseline="-25000"/>
              <a:t>x</a:t>
            </a:r>
            <a:r>
              <a:rPr lang="en-US" altLang="en-US"/>
              <a:t>(1, 1) = 4       	</a:t>
            </a:r>
            <a:r>
              <a:rPr lang="en-US" altLang="en-US" i="1"/>
              <a:t>f</a:t>
            </a:r>
            <a:r>
              <a:rPr lang="en-US" altLang="en-US" i="1" baseline="-25000"/>
              <a:t>y</a:t>
            </a:r>
            <a:r>
              <a:rPr lang="en-US" altLang="en-US"/>
              <a:t>(1, 1) = 2  </a:t>
            </a:r>
          </a:p>
        </p:txBody>
      </p:sp>
      <p:sp>
        <p:nvSpPr>
          <p:cNvPr id="89092" name="Text Box 4">
            <a:extLst>
              <a:ext uri="{FF2B5EF4-FFF2-40B4-BE49-F238E27FC236}">
                <a16:creationId xmlns:a16="http://schemas.microsoft.com/office/drawing/2014/main" id="{0DCBA6E0-E90B-47CD-9DCA-D1C8B26C5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360318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1A688A03-E5C4-43AA-9FA6-3D23B68B9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5468AB36-9318-4AFC-BB1D-EC29A5FDCA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725" y="989013"/>
            <a:ext cx="9058275" cy="5865812"/>
          </a:xfrm>
        </p:spPr>
        <p:txBody>
          <a:bodyPr/>
          <a:lstStyle/>
          <a:p>
            <a:pPr lvl="1"/>
            <a:r>
              <a:rPr lang="en-US" altLang="en-US" sz="3200"/>
              <a:t>So, Equation 2 gives the equation </a:t>
            </a:r>
            <a:br>
              <a:rPr lang="en-US" altLang="en-US" sz="3200"/>
            </a:br>
            <a:r>
              <a:rPr lang="en-US" altLang="en-US" sz="3200"/>
              <a:t>of the tangent plane at (1, 1, 3) as: </a:t>
            </a:r>
            <a:br>
              <a:rPr lang="en-US" altLang="en-US" sz="3200"/>
            </a:br>
            <a:br>
              <a:rPr lang="en-US" altLang="en-US" sz="3200"/>
            </a:br>
            <a:r>
              <a:rPr lang="en-US" altLang="en-US" sz="3200"/>
              <a:t>		   </a:t>
            </a:r>
            <a:r>
              <a:rPr lang="en-US" altLang="en-US" sz="3200" i="1"/>
              <a:t>z</a:t>
            </a:r>
            <a:r>
              <a:rPr lang="en-US" altLang="en-US" sz="3200"/>
              <a:t> – 3 = 4(</a:t>
            </a:r>
            <a:r>
              <a:rPr lang="en-US" altLang="en-US" sz="3200" i="1"/>
              <a:t>x</a:t>
            </a:r>
            <a:r>
              <a:rPr lang="en-US" altLang="en-US" sz="3200"/>
              <a:t> – 1) + 2(</a:t>
            </a:r>
            <a:r>
              <a:rPr lang="en-US" altLang="en-US" sz="3200" i="1"/>
              <a:t>y</a:t>
            </a:r>
            <a:r>
              <a:rPr lang="en-US" altLang="en-US" sz="3200"/>
              <a:t> – 1) </a:t>
            </a:r>
            <a:br>
              <a:rPr lang="en-US" altLang="en-US" sz="3200"/>
            </a:br>
            <a:br>
              <a:rPr lang="en-US" altLang="en-US" sz="3200"/>
            </a:br>
            <a:r>
              <a:rPr lang="en-US" altLang="en-US" sz="3200"/>
              <a:t>or 		 </a:t>
            </a:r>
            <a:br>
              <a:rPr lang="en-US" altLang="en-US" sz="3200"/>
            </a:br>
            <a:r>
              <a:rPr lang="en-US" altLang="en-US" sz="3200"/>
              <a:t>			 </a:t>
            </a:r>
            <a:r>
              <a:rPr lang="en-US" altLang="en-US" sz="3200" i="1"/>
              <a:t>z</a:t>
            </a:r>
            <a:r>
              <a:rPr lang="en-US" altLang="en-US" sz="3200"/>
              <a:t> = 4</a:t>
            </a:r>
            <a:r>
              <a:rPr lang="en-US" altLang="en-US" sz="3200" i="1"/>
              <a:t>x</a:t>
            </a:r>
            <a:r>
              <a:rPr lang="en-US" altLang="en-US" sz="3200"/>
              <a:t> + 2</a:t>
            </a:r>
            <a:r>
              <a:rPr lang="en-US" altLang="en-US" sz="3200" i="1"/>
              <a:t>y</a:t>
            </a:r>
            <a:r>
              <a:rPr lang="en-US" altLang="en-US" sz="3200"/>
              <a:t> – 3</a:t>
            </a:r>
          </a:p>
        </p:txBody>
      </p:sp>
      <p:sp>
        <p:nvSpPr>
          <p:cNvPr id="91140" name="Text Box 4">
            <a:extLst>
              <a:ext uri="{FF2B5EF4-FFF2-40B4-BE49-F238E27FC236}">
                <a16:creationId xmlns:a16="http://schemas.microsoft.com/office/drawing/2014/main" id="{1958DA94-28CE-440C-AD2E-F08C0B5A9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5175" y="425450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639908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82" name="Rectangle 2">
            <a:extLst>
              <a:ext uri="{FF2B5EF4-FFF2-40B4-BE49-F238E27FC236}">
                <a16:creationId xmlns:a16="http://schemas.microsoft.com/office/drawing/2014/main" id="{C9DFF5E7-1681-4D5E-A924-3F3E7AADC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82650"/>
            <a:ext cx="8572500" cy="5865813"/>
          </a:xfrm>
        </p:spPr>
        <p:txBody>
          <a:bodyPr/>
          <a:lstStyle/>
          <a:p>
            <a:r>
              <a:rPr lang="en-US" altLang="en-US"/>
              <a:t>The level curves of a function </a:t>
            </a:r>
            <a:r>
              <a:rPr lang="en-US" altLang="en-US" i="1"/>
              <a:t>f</a:t>
            </a:r>
            <a:r>
              <a:rPr lang="en-US" altLang="en-US"/>
              <a:t> of two variables are the curves with equations 				</a:t>
            </a:r>
            <a:br>
              <a:rPr lang="en-US" altLang="en-US"/>
            </a:br>
            <a:r>
              <a:rPr lang="en-US" altLang="en-US"/>
              <a:t>			  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</a:t>
            </a:r>
            <a:r>
              <a:rPr lang="en-US" altLang="en-US" i="1"/>
              <a:t>k</a:t>
            </a:r>
            <a:r>
              <a:rPr lang="en-US" altLang="en-US"/>
              <a:t>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where </a:t>
            </a:r>
            <a:r>
              <a:rPr lang="en-US" altLang="en-US" i="1"/>
              <a:t>k</a:t>
            </a:r>
            <a:r>
              <a:rPr lang="en-US" altLang="en-US"/>
              <a:t> is a constant </a:t>
            </a:r>
            <a:br>
              <a:rPr lang="en-US" altLang="en-US"/>
            </a:br>
            <a:r>
              <a:rPr lang="en-US" altLang="en-US"/>
              <a:t>(in the range of </a:t>
            </a:r>
            <a:r>
              <a:rPr lang="en-US" altLang="en-US" i="1"/>
              <a:t>f</a:t>
            </a:r>
            <a:r>
              <a:rPr lang="en-US" altLang="en-US"/>
              <a:t>). </a:t>
            </a:r>
          </a:p>
        </p:txBody>
      </p:sp>
      <p:sp>
        <p:nvSpPr>
          <p:cNvPr id="1095683" name="Rectangle 3">
            <a:extLst>
              <a:ext uri="{FF2B5EF4-FFF2-40B4-BE49-F238E27FC236}">
                <a16:creationId xmlns:a16="http://schemas.microsoft.com/office/drawing/2014/main" id="{3D1B3E13-5D1D-459F-B992-EA2D29A92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5867400" cy="585788"/>
          </a:xfrm>
          <a:noFill/>
          <a:ln/>
        </p:spPr>
        <p:txBody>
          <a:bodyPr/>
          <a:lstStyle/>
          <a:p>
            <a:r>
              <a:rPr lang="en-US" altLang="en-US"/>
              <a:t>LEVEL CURVES</a:t>
            </a:r>
          </a:p>
        </p:txBody>
      </p:sp>
      <p:sp>
        <p:nvSpPr>
          <p:cNvPr id="1095684" name="Text Box 4">
            <a:extLst>
              <a:ext uri="{FF2B5EF4-FFF2-40B4-BE49-F238E27FC236}">
                <a16:creationId xmlns:a16="http://schemas.microsoft.com/office/drawing/2014/main" id="{CEB551FE-C11E-4E21-80F4-8B2D18375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4538" y="441325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 b="1">
                <a:solidFill>
                  <a:srgbClr val="800000"/>
                </a:solidFill>
                <a:latin typeface="Arial" panose="020B0604020202020204" pitchFamily="34" charset="0"/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7085562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73C8B3D5-B8F5-43A7-9B5D-67547DABCB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86F4CB65-3AD8-4E2C-964D-7C06433582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figure shows the elliptic paraboloid </a:t>
            </a:r>
            <a:br>
              <a:rPr lang="en-US" altLang="en-US"/>
            </a:br>
            <a:r>
              <a:rPr lang="en-US" altLang="en-US"/>
              <a:t>and its tangent plane at (1, 1, 3) that we </a:t>
            </a:r>
            <a:br>
              <a:rPr lang="en-US" altLang="en-US"/>
            </a:br>
            <a:r>
              <a:rPr lang="en-US" altLang="en-US"/>
              <a:t>found in Example 1. </a:t>
            </a:r>
          </a:p>
        </p:txBody>
      </p:sp>
      <p:pic>
        <p:nvPicPr>
          <p:cNvPr id="92166" name="Picture 6">
            <a:extLst>
              <a:ext uri="{FF2B5EF4-FFF2-40B4-BE49-F238E27FC236}">
                <a16:creationId xmlns:a16="http://schemas.microsoft.com/office/drawing/2014/main" id="{C3FE0969-8809-49E1-B897-D84D2FF96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52763"/>
            <a:ext cx="3976688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67" name="Rectangle 7">
            <a:extLst>
              <a:ext uri="{FF2B5EF4-FFF2-40B4-BE49-F238E27FC236}">
                <a16:creationId xmlns:a16="http://schemas.microsoft.com/office/drawing/2014/main" id="{D21A82BF-7598-4727-95D7-2F01FBEB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971800"/>
            <a:ext cx="4237038" cy="36988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030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B75E316A-ABA9-448B-A574-EB43D61F35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550CB06A-597C-4282-AFDE-FD594A14F6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Here, we zoom in toward the point by restricting the domain of the function </a:t>
            </a: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2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. </a:t>
            </a:r>
          </a:p>
        </p:txBody>
      </p:sp>
      <p:pic>
        <p:nvPicPr>
          <p:cNvPr id="93188" name="Picture 4">
            <a:extLst>
              <a:ext uri="{FF2B5EF4-FFF2-40B4-BE49-F238E27FC236}">
                <a16:creationId xmlns:a16="http://schemas.microsoft.com/office/drawing/2014/main" id="{CB9D4792-6EEF-4EDC-B403-9935C316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98800"/>
            <a:ext cx="7986713" cy="345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3190" name="Rectangle 6">
            <a:extLst>
              <a:ext uri="{FF2B5EF4-FFF2-40B4-BE49-F238E27FC236}">
                <a16:creationId xmlns:a16="http://schemas.microsoft.com/office/drawing/2014/main" id="{2F709983-57AD-45E0-8711-CCE880F6E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1800"/>
            <a:ext cx="8275638" cy="36988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204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0A82FEBC-5C26-4665-BBB5-1882D18D1C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B0880CCA-729E-48E6-92CD-127DD22D9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42925" y="846138"/>
            <a:ext cx="8572500" cy="5865812"/>
          </a:xfrm>
        </p:spPr>
        <p:txBody>
          <a:bodyPr/>
          <a:lstStyle/>
          <a:p>
            <a:r>
              <a:rPr lang="en-US" altLang="en-US" sz="3600"/>
              <a:t>Notice that, the more we zoom in, 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 flatter the graph appears.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The more it resembles its tangent plane. </a:t>
            </a:r>
          </a:p>
        </p:txBody>
      </p:sp>
      <p:pic>
        <p:nvPicPr>
          <p:cNvPr id="94212" name="Picture 4">
            <a:extLst>
              <a:ext uri="{FF2B5EF4-FFF2-40B4-BE49-F238E27FC236}">
                <a16:creationId xmlns:a16="http://schemas.microsoft.com/office/drawing/2014/main" id="{08904F48-9749-4B38-B14C-D960E1AD7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9388"/>
            <a:ext cx="8020050" cy="223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14" name="Rectangle 6">
            <a:extLst>
              <a:ext uri="{FF2B5EF4-FFF2-40B4-BE49-F238E27FC236}">
                <a16:creationId xmlns:a16="http://schemas.microsoft.com/office/drawing/2014/main" id="{BBCAD076-5903-4646-8CF2-ADBCD2A4B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848100"/>
            <a:ext cx="8275638" cy="24796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006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23036F91-64B3-4923-B767-6772F72A1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74307D4-958D-4B6B-B9D2-360BC5995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Here, we corroborate that impression by zooming in toward the point (1, 1) on a </a:t>
            </a:r>
            <a:br>
              <a:rPr lang="en-US" altLang="en-US"/>
            </a:br>
            <a:r>
              <a:rPr lang="en-US" altLang="en-US"/>
              <a:t>contour map of the function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2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.</a:t>
            </a:r>
          </a:p>
        </p:txBody>
      </p:sp>
      <p:pic>
        <p:nvPicPr>
          <p:cNvPr id="95239" name="Picture 7">
            <a:extLst>
              <a:ext uri="{FF2B5EF4-FFF2-40B4-BE49-F238E27FC236}">
                <a16:creationId xmlns:a16="http://schemas.microsoft.com/office/drawing/2014/main" id="{84B72CE7-3CAB-494F-8437-C2296398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4613"/>
            <a:ext cx="80010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40" name="Rectangle 8">
            <a:extLst>
              <a:ext uri="{FF2B5EF4-FFF2-40B4-BE49-F238E27FC236}">
                <a16:creationId xmlns:a16="http://schemas.microsoft.com/office/drawing/2014/main" id="{AA3AE6F9-221F-4391-B508-A765CD250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752850"/>
            <a:ext cx="8275638" cy="22891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251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875BFF99-8772-48B4-A45B-F551923FFF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TANGENT PLANES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898E87E0-B1C9-4262-8695-C1BD03D259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Notice that, the more we zoom in, the more the level curves look like equally spaced parallel lines—characteristic of a plane.</a:t>
            </a:r>
            <a:endParaRPr lang="en-US" altLang="en-US" sz="3700"/>
          </a:p>
        </p:txBody>
      </p:sp>
      <p:pic>
        <p:nvPicPr>
          <p:cNvPr id="96262" name="Picture 6">
            <a:extLst>
              <a:ext uri="{FF2B5EF4-FFF2-40B4-BE49-F238E27FC236}">
                <a16:creationId xmlns:a16="http://schemas.microsoft.com/office/drawing/2014/main" id="{2F705148-976A-422F-8BB6-E3147C812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4613"/>
            <a:ext cx="800100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E45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6263" name="Rectangle 7">
            <a:extLst>
              <a:ext uri="{FF2B5EF4-FFF2-40B4-BE49-F238E27FC236}">
                <a16:creationId xmlns:a16="http://schemas.microsoft.com/office/drawing/2014/main" id="{9D6A6281-D599-42B2-9868-1DEC561C9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752850"/>
            <a:ext cx="8275638" cy="2289175"/>
          </a:xfrm>
          <a:prstGeom prst="rect">
            <a:avLst/>
          </a:prstGeom>
          <a:noFill/>
          <a:ln w="9525">
            <a:solidFill>
              <a:srgbClr val="E45C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636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62923E21-F5B7-43BA-AD77-0B248D2F9C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B99CE1D-EA60-4A3D-A76F-3E64CA32E6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In Example 1, we found that an equation of the tangent plane to the graph of the function </a:t>
            </a:r>
            <a:br>
              <a:rPr lang="en-US" altLang="en-US"/>
            </a:b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2</a:t>
            </a:r>
            <a:r>
              <a:rPr lang="en-US" altLang="en-US" i="1"/>
              <a:t>x</a:t>
            </a:r>
            <a:r>
              <a:rPr lang="en-US" altLang="en-US" baseline="30000"/>
              <a:t>2</a:t>
            </a:r>
            <a:r>
              <a:rPr lang="en-US" altLang="en-US"/>
              <a:t> + </a:t>
            </a:r>
            <a:r>
              <a:rPr lang="en-US" altLang="en-US" i="1"/>
              <a:t>y</a:t>
            </a:r>
            <a:r>
              <a:rPr lang="en-US" altLang="en-US" baseline="30000"/>
              <a:t>2</a:t>
            </a:r>
            <a:r>
              <a:rPr lang="en-US" altLang="en-US"/>
              <a:t> at  the point (1, 1, 3) is: </a:t>
            </a:r>
          </a:p>
          <a:p>
            <a:pPr algn="ctr"/>
            <a:endParaRPr lang="en-US" altLang="en-US" i="1"/>
          </a:p>
          <a:p>
            <a:pPr algn="ctr"/>
            <a:r>
              <a:rPr lang="en-US" altLang="en-US" i="1"/>
              <a:t>z</a:t>
            </a:r>
            <a:r>
              <a:rPr lang="en-US" altLang="en-US"/>
              <a:t> = 4</a:t>
            </a:r>
            <a:r>
              <a:rPr lang="en-US" altLang="en-US" i="1"/>
              <a:t>x</a:t>
            </a:r>
            <a:r>
              <a:rPr lang="en-US" altLang="en-US"/>
              <a:t> + 2</a:t>
            </a:r>
            <a:r>
              <a:rPr lang="en-US" altLang="en-US" i="1"/>
              <a:t>y</a:t>
            </a:r>
            <a:r>
              <a:rPr lang="en-US" altLang="en-US"/>
              <a:t> – 3</a:t>
            </a:r>
          </a:p>
        </p:txBody>
      </p:sp>
    </p:spTree>
    <p:extLst>
      <p:ext uri="{BB962C8B-B14F-4D97-AF65-F5344CB8AC3E}">
        <p14:creationId xmlns:p14="http://schemas.microsoft.com/office/powerpoint/2010/main" val="13985886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F9892E37-ECAC-4A06-BBB0-A4FB022664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20A60A67-9815-4AC0-A3B3-A611993C2D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Thus, in view of the visual evidence in </a:t>
            </a:r>
            <a:br>
              <a:rPr lang="en-US" altLang="en-US"/>
            </a:br>
            <a:r>
              <a:rPr lang="en-US" altLang="en-US"/>
              <a:t>the previous two figures, the linear function </a:t>
            </a:r>
            <a:br>
              <a:rPr lang="en-US" altLang="en-US"/>
            </a:br>
            <a:r>
              <a:rPr lang="en-US" altLang="en-US"/>
              <a:t>of two variables</a:t>
            </a:r>
          </a:p>
          <a:p>
            <a:pPr algn="ctr"/>
            <a:r>
              <a:rPr lang="en-US" altLang="en-US" i="1"/>
              <a:t>L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= 4</a:t>
            </a:r>
            <a:r>
              <a:rPr lang="en-US" altLang="en-US" i="1"/>
              <a:t>x</a:t>
            </a:r>
            <a:r>
              <a:rPr lang="en-US" altLang="en-US"/>
              <a:t> + 2</a:t>
            </a:r>
            <a:r>
              <a:rPr lang="en-US" altLang="en-US" i="1"/>
              <a:t>y</a:t>
            </a:r>
            <a:r>
              <a:rPr lang="en-US" altLang="en-US"/>
              <a:t> – 3</a:t>
            </a:r>
          </a:p>
          <a:p>
            <a:endParaRPr lang="en-US" altLang="en-US"/>
          </a:p>
          <a:p>
            <a:r>
              <a:rPr lang="en-US" altLang="en-US"/>
              <a:t>is a good approximation to 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</a:t>
            </a:r>
            <a:br>
              <a:rPr lang="en-US" altLang="en-US"/>
            </a:br>
            <a:r>
              <a:rPr lang="en-US" altLang="en-US"/>
              <a:t>when 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is near (1, 1).</a:t>
            </a:r>
          </a:p>
        </p:txBody>
      </p:sp>
    </p:spTree>
    <p:extLst>
      <p:ext uri="{BB962C8B-B14F-4D97-AF65-F5344CB8AC3E}">
        <p14:creationId xmlns:p14="http://schemas.microsoft.com/office/powerpoint/2010/main" val="37036049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027235A7-29B4-4A27-A05D-DE250DF4E5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71475"/>
            <a:ext cx="7848600" cy="585788"/>
          </a:xfrm>
        </p:spPr>
        <p:txBody>
          <a:bodyPr/>
          <a:lstStyle/>
          <a:p>
            <a:r>
              <a:rPr lang="en-US" altLang="en-US"/>
              <a:t>LINEARIZATION &amp; LINEAR APPROXIMATION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115EAD4C-1142-41CD-A5A1-70885E8942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5788" y="874713"/>
            <a:ext cx="8572500" cy="5865812"/>
          </a:xfrm>
        </p:spPr>
        <p:txBody>
          <a:bodyPr/>
          <a:lstStyle/>
          <a:p>
            <a:r>
              <a:rPr lang="en-US" altLang="en-US"/>
              <a:t>The function </a:t>
            </a:r>
            <a:r>
              <a:rPr lang="en-US" altLang="en-US" i="1"/>
              <a:t>L </a:t>
            </a:r>
            <a:r>
              <a:rPr lang="en-US" altLang="en-US"/>
              <a:t>is called the linearization of </a:t>
            </a:r>
            <a:r>
              <a:rPr lang="en-US" altLang="en-US" i="1"/>
              <a:t>f </a:t>
            </a:r>
            <a:br>
              <a:rPr lang="en-US" altLang="en-US" i="1"/>
            </a:br>
            <a:r>
              <a:rPr lang="en-US" altLang="en-US"/>
              <a:t>at (1, 1).</a:t>
            </a:r>
          </a:p>
          <a:p>
            <a:endParaRPr lang="en-US" altLang="en-US"/>
          </a:p>
          <a:p>
            <a:r>
              <a:rPr lang="en-US" altLang="en-US"/>
              <a:t>The approximation </a:t>
            </a:r>
            <a:br>
              <a:rPr lang="en-US" altLang="en-US"/>
            </a:br>
            <a:r>
              <a:rPr lang="en-US" altLang="en-US"/>
              <a:t>			</a:t>
            </a:r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/>
              <a:t>) </a:t>
            </a:r>
            <a:r>
              <a:rPr lang="en-US" altLang="en-US">
                <a:cs typeface="Arial" panose="020B0604020202020204" pitchFamily="34" charset="0"/>
              </a:rPr>
              <a:t>≈ 4</a:t>
            </a:r>
            <a:r>
              <a:rPr lang="en-US" altLang="en-US" i="1">
                <a:cs typeface="Arial" panose="020B0604020202020204" pitchFamily="34" charset="0"/>
              </a:rPr>
              <a:t>x</a:t>
            </a:r>
            <a:r>
              <a:rPr lang="en-US" altLang="en-US">
                <a:cs typeface="Arial" panose="020B0604020202020204" pitchFamily="34" charset="0"/>
              </a:rPr>
              <a:t> + 2</a:t>
            </a:r>
            <a:r>
              <a:rPr lang="en-US" altLang="en-US" i="1">
                <a:cs typeface="Arial" panose="020B0604020202020204" pitchFamily="34" charset="0"/>
              </a:rPr>
              <a:t>y</a:t>
            </a:r>
            <a:r>
              <a:rPr lang="en-US" altLang="en-US">
                <a:cs typeface="Arial" panose="020B0604020202020204" pitchFamily="34" charset="0"/>
              </a:rPr>
              <a:t> – 3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/>
              <a:t>is called the linear approximation or tangent plane approximation of </a:t>
            </a:r>
            <a:r>
              <a:rPr lang="en-US" altLang="en-US" i="1"/>
              <a:t>f </a:t>
            </a:r>
            <a:r>
              <a:rPr lang="en-US" altLang="en-US"/>
              <a:t>at (1, 1). </a:t>
            </a:r>
            <a:endParaRPr lang="en-US" alt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104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AD7DBD8D-17F3-476C-80B0-59767CCE89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81C13FDF-F1B2-4575-A74F-3573AA0827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For instance, at the point (1.1, 0.95), the linear approximation gives: </a:t>
            </a:r>
            <a:br>
              <a:rPr lang="en-US" altLang="en-US"/>
            </a:br>
            <a:r>
              <a:rPr lang="en-US" altLang="en-US"/>
              <a:t>				</a:t>
            </a:r>
            <a:r>
              <a:rPr lang="en-US" altLang="en-US" i="1"/>
              <a:t>f</a:t>
            </a:r>
            <a:r>
              <a:rPr lang="en-US" altLang="en-US"/>
              <a:t>(1.1, 0.95) </a:t>
            </a:r>
            <a:br>
              <a:rPr lang="en-US" altLang="en-US"/>
            </a:br>
            <a:r>
              <a:rPr lang="en-US" altLang="en-US"/>
              <a:t>				</a:t>
            </a:r>
            <a:r>
              <a:rPr lang="en-US" altLang="en-US">
                <a:cs typeface="Arial" panose="020B0604020202020204" pitchFamily="34" charset="0"/>
              </a:rPr>
              <a:t>≈ 4(1.1) + 2(0.95) – 3 </a:t>
            </a:r>
            <a:br>
              <a:rPr lang="en-US" altLang="en-US">
                <a:cs typeface="Arial" panose="020B0604020202020204" pitchFamily="34" charset="0"/>
              </a:rPr>
            </a:br>
            <a:r>
              <a:rPr lang="en-US" altLang="en-US">
                <a:cs typeface="Arial" panose="020B0604020202020204" pitchFamily="34" charset="0"/>
              </a:rPr>
              <a:t>				= 3.3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This is quite close to the true value </a:t>
            </a:r>
            <a:br>
              <a:rPr lang="en-US" altLang="en-US"/>
            </a:br>
            <a:r>
              <a:rPr lang="en-US" altLang="en-US"/>
              <a:t>of </a:t>
            </a:r>
            <a:r>
              <a:rPr lang="en-US" altLang="en-US" i="1"/>
              <a:t>f</a:t>
            </a:r>
            <a:r>
              <a:rPr lang="en-US" altLang="en-US"/>
              <a:t>(1.1, 0.95) = 2(1.1)</a:t>
            </a:r>
            <a:r>
              <a:rPr lang="en-US" altLang="en-US" baseline="30000"/>
              <a:t>2</a:t>
            </a:r>
            <a:r>
              <a:rPr lang="en-US" altLang="en-US"/>
              <a:t> + (0.95)</a:t>
            </a:r>
            <a:r>
              <a:rPr lang="en-US" altLang="en-US" baseline="30000"/>
              <a:t>2</a:t>
            </a:r>
            <a:r>
              <a:rPr lang="en-US" altLang="en-US"/>
              <a:t> = 3.3225</a:t>
            </a:r>
          </a:p>
        </p:txBody>
      </p:sp>
    </p:spTree>
    <p:extLst>
      <p:ext uri="{BB962C8B-B14F-4D97-AF65-F5344CB8AC3E}">
        <p14:creationId xmlns:p14="http://schemas.microsoft.com/office/powerpoint/2010/main" val="29623406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ECFC2FA-96AB-4BE1-BF4F-BA0F6987C9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LINEAR APPROXIMATIONS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F5C61814-C7F4-4E1A-81F9-17ED558BC6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However, if we take a point farther away </a:t>
            </a:r>
            <a:br>
              <a:rPr lang="en-US" altLang="en-US"/>
            </a:br>
            <a:r>
              <a:rPr lang="en-US" altLang="en-US"/>
              <a:t>from (1, 1), such as (2, 3), we no longer get </a:t>
            </a:r>
            <a:br>
              <a:rPr lang="en-US" altLang="en-US"/>
            </a:br>
            <a:r>
              <a:rPr lang="en-US" altLang="en-US"/>
              <a:t>a good approximation. </a:t>
            </a:r>
          </a:p>
          <a:p>
            <a:endParaRPr lang="en-US" altLang="en-US"/>
          </a:p>
          <a:p>
            <a:pPr lvl="1"/>
            <a:r>
              <a:rPr lang="en-US" altLang="en-US" sz="2800"/>
              <a:t>In fact, </a:t>
            </a:r>
            <a:r>
              <a:rPr lang="en-US" altLang="en-US" sz="2800" i="1"/>
              <a:t>L</a:t>
            </a:r>
            <a:r>
              <a:rPr lang="en-US" altLang="en-US" sz="2800"/>
              <a:t>(2, 3) = 11, whereas </a:t>
            </a:r>
            <a:r>
              <a:rPr lang="en-US" altLang="en-US" sz="2800" i="1"/>
              <a:t>f</a:t>
            </a:r>
            <a:r>
              <a:rPr lang="en-US" altLang="en-US" sz="2800"/>
              <a:t>(2, 3) = 17. </a:t>
            </a:r>
          </a:p>
        </p:txBody>
      </p:sp>
    </p:spTree>
    <p:extLst>
      <p:ext uri="{BB962C8B-B14F-4D97-AF65-F5344CB8AC3E}">
        <p14:creationId xmlns:p14="http://schemas.microsoft.com/office/powerpoint/2010/main" val="2653488042"/>
      </p:ext>
    </p:extLst>
  </p:cSld>
  <p:clrMapOvr>
    <a:masterClrMapping/>
  </p:clrMapOvr>
</p:sld>
</file>

<file path=ppt/theme/theme1.xml><?xml version="1.0" encoding="utf-8"?>
<a:theme xmlns:a="http://schemas.openxmlformats.org/drawingml/2006/main" name="calc">
  <a:themeElements>
    <a:clrScheme name="calc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al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E45C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E45C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alc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lc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lc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lc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lc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lc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lc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2354</TotalTime>
  <Words>4392</Words>
  <Application>Microsoft Office PowerPoint</Application>
  <PresentationFormat>On-screen Show (4:3)</PresentationFormat>
  <Paragraphs>1192</Paragraphs>
  <Slides>249</Slides>
  <Notes>197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249</vt:i4>
      </vt:variant>
    </vt:vector>
  </HeadingPairs>
  <TitlesOfParts>
    <vt:vector size="255" baseType="lpstr">
      <vt:lpstr>Arial</vt:lpstr>
      <vt:lpstr>Wingdings</vt:lpstr>
      <vt:lpstr>MS Mincho</vt:lpstr>
      <vt:lpstr>calc</vt:lpstr>
      <vt:lpstr>MathType 5.0 Equation</vt:lpstr>
      <vt:lpstr>Equation</vt:lpstr>
      <vt:lpstr>PowerPoint Presentation</vt:lpstr>
      <vt:lpstr>GRAPHS OF MULTIVARIABLE FUNCTIONS</vt:lpstr>
      <vt:lpstr>GRAPHS</vt:lpstr>
      <vt:lpstr>GRAPHS</vt:lpstr>
      <vt:lpstr>GRAPHS</vt:lpstr>
      <vt:lpstr>GRAPHS BY COMPUTERS</vt:lpstr>
      <vt:lpstr>GRAPHS BY COMPUTERS</vt:lpstr>
      <vt:lpstr>GRAPHS BY COMPUTERS</vt:lpstr>
      <vt:lpstr>LEVEL CURVES</vt:lpstr>
      <vt:lpstr>LEVEL CURVE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LEVEL CURVES</vt:lpstr>
      <vt:lpstr>PARTIAL DERIVATIVES</vt:lpstr>
      <vt:lpstr>NOTATIONS</vt:lpstr>
      <vt:lpstr>NOTATIONS FOR PARTIAL DERIVATIVES</vt:lpstr>
      <vt:lpstr>PARTIAL DERIVATIVES</vt:lpstr>
      <vt:lpstr>RULE TO FIND PARTIAL DERIVATIVES OF z = f(x, y)</vt:lpstr>
      <vt:lpstr>PARTIAL DERIVATIVES</vt:lpstr>
      <vt:lpstr>PARTIAL DERIVATIVES</vt:lpstr>
      <vt:lpstr>PARTIAL DERIVATIVES</vt:lpstr>
      <vt:lpstr>GEOMETRIC INTERPRETATION</vt:lpstr>
      <vt:lpstr>GEOMETRIC INTERPRETATION</vt:lpstr>
      <vt:lpstr>GEOMETRIC INTERPRETATION</vt:lpstr>
      <vt:lpstr>GEOMETRIC INTERPRETATION</vt:lpstr>
      <vt:lpstr>GEOMETRIC INTERPRETATION</vt:lpstr>
      <vt:lpstr>GEOMETRIC INTERPRETATION</vt:lpstr>
      <vt:lpstr>INTERPRETATION AS RATE OF CHANGE</vt:lpstr>
      <vt:lpstr>GEOMETRIC INTERPRETATION</vt:lpstr>
      <vt:lpstr>GEOMETRIC INTERPRETATION</vt:lpstr>
      <vt:lpstr>GEOMETRIC INTERPRETATION</vt:lpstr>
      <vt:lpstr>GEOMETRIC INTERPRETATION</vt:lpstr>
      <vt:lpstr>GEOMETRIC INTERPRETATION</vt:lpstr>
      <vt:lpstr>PARTIAL DERIVATIVES</vt:lpstr>
      <vt:lpstr>PARTIAL DERIVATIVES</vt:lpstr>
      <vt:lpstr>PARTIAL DERIVATIVES</vt:lpstr>
      <vt:lpstr>PARTIAL DERIVATIVES</vt:lpstr>
      <vt:lpstr>PARTIAL DERIVATIVES</vt:lpstr>
      <vt:lpstr>FUNCTIONS OF MORE THAN TWO VARIABLES</vt:lpstr>
      <vt:lpstr>FUNCTIONS OF MORE THAN TWO VARIABLES</vt:lpstr>
      <vt:lpstr>FUNCTIONS OF MORE THAN TWO VARIABLES</vt:lpstr>
      <vt:lpstr>FUNCTIONS OF MORE THAN TWO VARIABLES</vt:lpstr>
      <vt:lpstr>FUNCTIONS OF MORE THAN TWO VARIABLES</vt:lpstr>
      <vt:lpstr>MULTIPLE VARIABLE FUNCTIONS</vt:lpstr>
      <vt:lpstr>HIGHER DERIVATIVES</vt:lpstr>
      <vt:lpstr>SECOND PARTIAL DERIVATIVES</vt:lpstr>
      <vt:lpstr>NOTATION</vt:lpstr>
      <vt:lpstr>SECOND PARTIAL DERIVATIVES</vt:lpstr>
      <vt:lpstr>SECOND PARTIAL DERIVATIVES</vt:lpstr>
      <vt:lpstr>SECOND PARTIAL DERIVATIVES</vt:lpstr>
      <vt:lpstr>SECOND PARTIAL DERIVATIVES</vt:lpstr>
      <vt:lpstr>SECOND PARTIAL DERIVATIVES</vt:lpstr>
      <vt:lpstr>SECOND PARTIAL DERIVATIVES</vt:lpstr>
      <vt:lpstr>SECOND PARTIAL DERIVATIVES</vt:lpstr>
      <vt:lpstr>SECOND PARTIAL DERIVATIVES</vt:lpstr>
      <vt:lpstr>CLAIRAUT’S THEOREM</vt:lpstr>
      <vt:lpstr>HIGHER DERIVATIVES</vt:lpstr>
      <vt:lpstr>HIGHER DERIVATIVES</vt:lpstr>
      <vt:lpstr>TANGENT PLANES</vt:lpstr>
      <vt:lpstr>TANGENT PLANES</vt:lpstr>
      <vt:lpstr>TANGENT PLANES</vt:lpstr>
      <vt:lpstr>TANGENT PLANES</vt:lpstr>
      <vt:lpstr>TANGENT PLANE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LINEAR APPROXIMATIONS</vt:lpstr>
      <vt:lpstr>LINEAR APPROXIMATIONS</vt:lpstr>
      <vt:lpstr>LINEARIZATION &amp; LINEAR APPROXIMATION</vt:lpstr>
      <vt:lpstr>LINEAR APPROXIMATIONS</vt:lpstr>
      <vt:lpstr>LINEAR APPROXIMATIONS</vt:lpstr>
      <vt:lpstr>LINEAR APPROXIMATIONS</vt:lpstr>
      <vt:lpstr>LINEARIZATION</vt:lpstr>
      <vt:lpstr>LINEAR APPROXIMATION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LINEAR APPROXIMATIONS</vt:lpstr>
      <vt:lpstr>PARTIAL DERIVATIVES</vt:lpstr>
      <vt:lpstr>INTRODUCTION</vt:lpstr>
      <vt:lpstr>INTRODUCTION</vt:lpstr>
      <vt:lpstr>INTRODUCTION</vt:lpstr>
      <vt:lpstr>INTRODUCTION</vt:lpstr>
      <vt:lpstr>DIRECTIONAL DERIVATIVE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</vt:lpstr>
      <vt:lpstr>DIRECTIONAL DERIVATIVE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DIRECTIONAL DERIVATIVES</vt:lpstr>
      <vt:lpstr>THE GRADIENT VECTOR</vt:lpstr>
      <vt:lpstr>THE GRADIENT VECTOR</vt:lpstr>
      <vt:lpstr>THE GRADIENT VECTOR</vt:lpstr>
      <vt:lpstr>THE GRADIENT VECTOR</vt:lpstr>
      <vt:lpstr>THE GRADIENT VECTOR</vt:lpstr>
      <vt:lpstr>THE GRADIENT VECTOR</vt:lpstr>
      <vt:lpstr>THE GRADIENT VECTOR</vt:lpstr>
      <vt:lpstr>THE GRADIENT VECTOR</vt:lpstr>
      <vt:lpstr>THE GRADIENT VECTOR</vt:lpstr>
      <vt:lpstr>THE GRADIENT VECTOR</vt:lpstr>
      <vt:lpstr>FUNCTIONS OF THREE VARIABLES</vt:lpstr>
      <vt:lpstr>THREE-VARIABLE FUNCTION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THREE-VARIABLE FUNCTIONS</vt:lpstr>
      <vt:lpstr>MAXIMIZING THE DIRECTIONAL DERIVATIVE</vt:lpstr>
      <vt:lpstr>MAXIMIZING THE DIRECTIONAL DERIVATIVE</vt:lpstr>
      <vt:lpstr>MAXIMIZING THE DIRECTIONAL DERIVATIVE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MAXIMIZING DIRECTIONAL DERIV.</vt:lpstr>
      <vt:lpstr>TANGENT PLANES TO LEVEL SURFACES</vt:lpstr>
      <vt:lpstr>TANGENT PLANES TO LEVEL SURFACES</vt:lpstr>
      <vt:lpstr>TANGENT PLANES TO LEVEL SURFACES</vt:lpstr>
      <vt:lpstr>TANGENT PLANES TO LEVEL SURFACES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NORMAL LINE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TANGENT PLANES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SIGNIFICANCE OF GRADIENT VECTOR</vt:lpstr>
      <vt:lpstr>GRADIENT VECTOR FIELD</vt:lpstr>
      <vt:lpstr>SIGNIFICANCE OF GRADIENT VECTOR</vt:lpstr>
    </vt:vector>
  </TitlesOfParts>
  <Company>eee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aa</dc:creator>
  <cp:lastModifiedBy>Amin Ali</cp:lastModifiedBy>
  <cp:revision>855</cp:revision>
  <dcterms:created xsi:type="dcterms:W3CDTF">2007-01-13T07:19:09Z</dcterms:created>
  <dcterms:modified xsi:type="dcterms:W3CDTF">2018-07-30T05:38:24Z</dcterms:modified>
</cp:coreProperties>
</file>